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115" d="100"/>
          <a:sy n="115" d="100"/>
        </p:scale>
        <p:origin x="3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200BD-30E6-8172-B580-D436A4E73A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2C5E3A-5E31-0F2E-43AE-A9FB8CD9CFA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3E25F2-24D6-8D41-A32C-9C95C70FED00}" type="datetimeFigureOut">
              <a:rPr lang="en-US"/>
              <a:pPr>
                <a:defRPr/>
              </a:pPr>
              <a:t>6/30/25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B5200B6-6707-0E28-010D-9BD7C92FD8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383E51-1AC7-7F3D-50A9-0C2BAF500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E2A0D-5FEF-E37D-3A7D-87A324B530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7694E-D1EE-46A6-AE4F-0AA0C2DF92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774D6C-9684-214A-9AE0-939434C4C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717284F0-BFBA-E8E0-E79A-3210A78ABB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9FC88B7F-4206-ABEE-8304-D5D2A4DEB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7AB8F68F-8612-086C-4C26-648002B35C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8289F9-2462-8048-A5C9-33A8B9DAE64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2BDB9-E265-7BC2-F4C3-A683DE8E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7C33B-AFAA-AE42-8FE6-581D15AA0F82}" type="datetimeFigureOut">
              <a:rPr lang="en-US"/>
              <a:pPr>
                <a:defRPr/>
              </a:pPr>
              <a:t>6/30/25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3C75B-8CB3-E23E-0043-27047E5B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AB62F-3FC8-E0AC-04CE-7E8212DFB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4C605-D355-014A-A7D4-DF04B0F60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5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7FC5F-1961-0D76-91FA-22FF33B8B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CB68A-31EA-7449-A577-7C2D8D8FE861}" type="datetimeFigureOut">
              <a:rPr lang="en-US"/>
              <a:pPr>
                <a:defRPr/>
              </a:pPr>
              <a:t>6/30/25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AA998-06EA-44E4-E97D-1BEA10E3D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33CD8-49F3-C8E1-0DC1-1063376B8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0A21-979C-4F45-9D98-D85211390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5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66048-8F62-8708-F1F9-8DBB47CA7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F1E31-9486-FF45-95DC-D9E2B58AF2DE}" type="datetimeFigureOut">
              <a:rPr lang="en-US"/>
              <a:pPr>
                <a:defRPr/>
              </a:pPr>
              <a:t>6/30/25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40F7B-BF80-529F-471A-18373E18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36C14-9A35-B489-9FB3-AEC95458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7E628-992A-FB49-B00E-8465EE6A1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3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4C4F9-E2CF-596A-DE1F-FBDD54236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51EBC-C734-904C-B8D2-611AE288E6B9}" type="datetimeFigureOut">
              <a:rPr lang="en-US"/>
              <a:pPr>
                <a:defRPr/>
              </a:pPr>
              <a:t>6/30/25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7649A-801F-B4EA-8739-1D2D83312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76621-C580-4F7A-21D0-7A44D30E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35260-3DA9-E848-96AA-B53CFFF25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3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DAFFB-9261-59E0-324C-965A9CE0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26C9E-96ED-2540-BB1E-FD7F6F6049B2}" type="datetimeFigureOut">
              <a:rPr lang="en-US"/>
              <a:pPr>
                <a:defRPr/>
              </a:pPr>
              <a:t>6/30/25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C6A7D-3747-45A0-07DD-8CD255952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42980-298B-82FE-0412-0AB2D944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685F9-9821-A349-83D5-D5E71BC5F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0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B81373-9989-7297-FFD8-DBDFD5A70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EF3CB-275A-7D49-B02E-70550A382BBD}" type="datetimeFigureOut">
              <a:rPr lang="en-US"/>
              <a:pPr>
                <a:defRPr/>
              </a:pPr>
              <a:t>6/30/25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24A6B8-F2E8-7B34-E639-C51947DA4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7243AE-2B2D-C4E3-4852-595911CE2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66552-A4FB-7B4E-A66A-F81543883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4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7B37324-5265-C197-68C0-D341AFC68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CE5B-31B1-4D4E-A21B-DF25D6A05B95}" type="datetimeFigureOut">
              <a:rPr lang="en-US"/>
              <a:pPr>
                <a:defRPr/>
              </a:pPr>
              <a:t>6/30/25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ADA52DF-4884-BC12-ECBB-53CE357F4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DAC780-FD4B-5B84-77F5-7476A111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6CAC3-4FA6-C64C-89D3-C82C95181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77AE047-77F2-68B8-52FD-59CE4DF7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27957-5881-874B-8F50-B0155A6426AA}" type="datetimeFigureOut">
              <a:rPr lang="en-US"/>
              <a:pPr>
                <a:defRPr/>
              </a:pPr>
              <a:t>6/30/25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94492C1-FA3B-CA46-DB35-FF97FC5A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216D46-188F-F3D3-E345-43CEABAB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6D15-4247-CA4F-9719-F76182B39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7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0E31FD3-5488-0C3C-6C8B-C5E33C03B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7274D-2929-3641-827A-30BBD9175F0B}" type="datetimeFigureOut">
              <a:rPr lang="en-US"/>
              <a:pPr>
                <a:defRPr/>
              </a:pPr>
              <a:t>6/30/25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5292D25-7BB5-C4CC-00D1-9AAE95D3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4068C19-366D-B264-C246-655DED66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967DF-2748-E741-B001-81F53FAE7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0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429A47-1DBF-9950-7566-E83C3EC54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A49C8-B123-6544-8F98-11B67EB2B8CD}" type="datetimeFigureOut">
              <a:rPr lang="en-US"/>
              <a:pPr>
                <a:defRPr/>
              </a:pPr>
              <a:t>6/30/25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F213DF-F187-87EC-DC33-1555BA80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7ED9C7-533B-B018-49A2-C617F870E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A3802-E1B3-1943-BCDE-49F47ED69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7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99C257-3C00-5850-D323-E8AB362AD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2AA5E-E43A-2D46-B56A-B3DDD8FEDA76}" type="datetimeFigureOut">
              <a:rPr lang="en-US"/>
              <a:pPr>
                <a:defRPr/>
              </a:pPr>
              <a:t>6/30/25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32D314-4DAE-1E12-8616-541679822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6AF734-99FD-4DC1-F147-8239662F8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0B59B-5C79-414E-BD22-DD75D72B9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5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BB40384-32CE-C304-5597-8AB38FD995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3965DA9-CC38-FE79-CDD7-AF4AA49335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C24A5-3C82-AADD-7AD0-B3C471865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B103EC-3F52-8C4C-A0FC-C845AEE998E7}" type="datetimeFigureOut">
              <a:rPr lang="en-US"/>
              <a:pPr>
                <a:defRPr/>
              </a:pPr>
              <a:t>6/30/25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0B35F-B26D-1B62-A08E-D0631132F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B3D17-036E-16FB-F636-0C76E31EC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2C9867-BCBD-684F-AD05-5F4CF7F95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rive.google.com/file/d/1Jo7FE5_6NrfYXr_Kh7TLhjtLBNTmZF7E/view?usp=sha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hyperlink" Target="https://drive.google.com/drive/folders/1cjt8phoZi_f0cTzpYguTq_QL9INevrST?usp=sha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drive.google.com/drive/folders/1P2q4TaAhHu-QQD776b86HpI3_RVFL8n1?usp=sha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hyperlink" Target="https://drive.google.com/file/d/1URFW8_1RiFwTuNx2WnmVfEauBGLcNTEW/view?usp=sharing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rive.google.com/drive/folders/1FP2xkUYhI9Z_XHrkesCJXbQzRUJJtRz5?usp=sha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9655C6-6A98-33DB-3642-3661E8D924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12A7BF-F7EA-FAD8-0CB2-3841AEB7C6E4}"/>
              </a:ext>
            </a:extLst>
          </p:cNvPr>
          <p:cNvSpPr/>
          <p:nvPr/>
        </p:nvSpPr>
        <p:spPr>
          <a:xfrm>
            <a:off x="0" y="5648325"/>
            <a:ext cx="12192000" cy="1209675"/>
          </a:xfrm>
          <a:prstGeom prst="rect">
            <a:avLst/>
          </a:prstGeom>
          <a:solidFill>
            <a:srgbClr val="1D7F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39" name="Picture 6">
            <a:extLst>
              <a:ext uri="{FF2B5EF4-FFF2-40B4-BE49-F238E27FC236}">
                <a16:creationId xmlns:a16="http://schemas.microsoft.com/office/drawing/2014/main" id="{3835F69F-16D7-F047-7295-39FA6DDE2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71513"/>
            <a:ext cx="5399088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>
            <a:extLst>
              <a:ext uri="{FF2B5EF4-FFF2-40B4-BE49-F238E27FC236}">
                <a16:creationId xmlns:a16="http://schemas.microsoft.com/office/drawing/2014/main" id="{60C40F67-6070-EC27-5F4D-9D5409245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23850"/>
            <a:ext cx="2646363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9">
            <a:extLst>
              <a:ext uri="{FF2B5EF4-FFF2-40B4-BE49-F238E27FC236}">
                <a16:creationId xmlns:a16="http://schemas.microsoft.com/office/drawing/2014/main" id="{F150872F-DC57-FDF5-494A-F322E8F7C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3" y="2241550"/>
            <a:ext cx="561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34869"/>
                </a:solidFill>
                <a:latin typeface="Century Gothic" panose="020B0502020202020204" pitchFamily="34" charset="0"/>
              </a:rPr>
              <a:t>COMMUNICATION TOOLKIT</a:t>
            </a:r>
          </a:p>
        </p:txBody>
      </p:sp>
      <p:sp>
        <p:nvSpPr>
          <p:cNvPr id="14342" name="TextBox 10">
            <a:extLst>
              <a:ext uri="{FF2B5EF4-FFF2-40B4-BE49-F238E27FC236}">
                <a16:creationId xmlns:a16="http://schemas.microsoft.com/office/drawing/2014/main" id="{41DEB288-160B-145B-7311-77D76BF10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3" y="2854325"/>
            <a:ext cx="586422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>
                <a:solidFill>
                  <a:srgbClr val="134869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Understanding the </a:t>
            </a:r>
            <a:r>
              <a:rPr lang="en-US" altLang="en-US" b="1">
                <a:solidFill>
                  <a:srgbClr val="C72631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Illicit Alcohol </a:t>
            </a:r>
            <a:br>
              <a:rPr lang="en-US" altLang="en-US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altLang="en-US">
                <a:solidFill>
                  <a:srgbClr val="134869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Market in South Africa</a:t>
            </a:r>
            <a:endParaRPr lang="en-ZA" altLang="en-US">
              <a:solidFill>
                <a:srgbClr val="134869"/>
              </a:solidFill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4343" name="TextBox 11">
            <a:extLst>
              <a:ext uri="{FF2B5EF4-FFF2-40B4-BE49-F238E27FC236}">
                <a16:creationId xmlns:a16="http://schemas.microsoft.com/office/drawing/2014/main" id="{13DB6EBB-2F52-7892-85E6-CB439DBF1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3" y="4137025"/>
            <a:ext cx="56197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20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For Member and Stakeholder Amplification</a:t>
            </a:r>
            <a:br>
              <a:rPr lang="en-US" altLang="en-US" sz="120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altLang="en-US" sz="120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June 2025</a:t>
            </a:r>
            <a:endParaRPr lang="en-ZA" altLang="en-US" sz="1200"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3">
            <a:extLst>
              <a:ext uri="{FF2B5EF4-FFF2-40B4-BE49-F238E27FC236}">
                <a16:creationId xmlns:a16="http://schemas.microsoft.com/office/drawing/2014/main" id="{383B82A6-AAAF-A607-5E3C-07E659159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776288"/>
            <a:ext cx="100139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2400"/>
              </a:spcBef>
              <a:buFontTx/>
              <a:buNone/>
            </a:pPr>
            <a:r>
              <a:rPr lang="en-US" altLang="en-US" sz="3200" b="1">
                <a:solidFill>
                  <a:srgbClr val="134869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Sample LinkedIn Caption (Infographic)</a:t>
            </a:r>
            <a:r>
              <a:rPr lang="en-ZA" altLang="en-US" sz="3200" b="1">
                <a:solidFill>
                  <a:srgbClr val="134869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578" name="Picture 4">
            <a:extLst>
              <a:ext uri="{FF2B5EF4-FFF2-40B4-BE49-F238E27FC236}">
                <a16:creationId xmlns:a16="http://schemas.microsoft.com/office/drawing/2014/main" id="{F5999119-530F-DCBA-6C2B-7A410D2F7B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75838" y="455613"/>
            <a:ext cx="2012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AC0DB8-6921-303F-0429-EC9ECF6760EB}"/>
              </a:ext>
            </a:extLst>
          </p:cNvPr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1D7F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0" name="TextBox 1">
            <a:extLst>
              <a:ext uri="{FF2B5EF4-FFF2-40B4-BE49-F238E27FC236}">
                <a16:creationId xmlns:a16="http://schemas.microsoft.com/office/drawing/2014/main" id="{640DDDE2-7BFE-ABCA-8740-1A1350118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1462088"/>
            <a:ext cx="10013950" cy="295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Today we share key findings from Understanding the Illicit Alcohol Market in South Africa — a national study commissioned by DF-SA and conducted by Euromonitor International.</a:t>
            </a:r>
            <a:br>
              <a:rPr lang="en-US" alt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en-US" alt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alt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Nearly 1 in 5 alcohol products in South Africa is illicit. The annual cost? Over R16.5 billion in lost tax revenue, and an untold human toll in health, safety, and livelihoods.</a:t>
            </a:r>
            <a:br>
              <a:rPr lang="en-US" alt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en-US" alt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alt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See the full infographic for more — and let’s #</a:t>
            </a:r>
            <a:r>
              <a:rPr lang="en-US" altLang="en-US" sz="14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StandAgainstIllicit</a:t>
            </a:r>
            <a:r>
              <a:rPr lang="en-US" alt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together.</a:t>
            </a:r>
            <a:br>
              <a:rPr lang="en-US" alt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en-US" alt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alt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#IllicitAlcoholStudy2025 #DFSA #</a:t>
            </a:r>
            <a:r>
              <a:rPr lang="en-US" altLang="en-US" sz="14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ConsumerProtection</a:t>
            </a:r>
            <a:r>
              <a:rPr lang="en-US" alt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#</a:t>
            </a:r>
            <a:r>
              <a:rPr lang="en-US" altLang="en-US" sz="14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ResponsibleTrade</a:t>
            </a:r>
            <a:r>
              <a:rPr lang="en-US" alt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#</a:t>
            </a:r>
            <a:r>
              <a:rPr lang="en-US" altLang="en-US" sz="14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UnitedForGood</a:t>
            </a:r>
            <a:endParaRPr lang="en-ZA" altLang="en-US" sz="1400" dirty="0"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4583" name="Picture 7">
            <a:extLst>
              <a:ext uri="{FF2B5EF4-FFF2-40B4-BE49-F238E27FC236}">
                <a16:creationId xmlns:a16="http://schemas.microsoft.com/office/drawing/2014/main" id="{5B50D3D1-9422-7940-9ACD-3768246B9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4684712"/>
            <a:ext cx="1422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3">
            <a:extLst>
              <a:ext uri="{FF2B5EF4-FFF2-40B4-BE49-F238E27FC236}">
                <a16:creationId xmlns:a16="http://schemas.microsoft.com/office/drawing/2014/main" id="{B838C584-6A2C-551D-8C27-CC0E79A3F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776288"/>
            <a:ext cx="100139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2400"/>
              </a:spcBef>
              <a:buFontTx/>
              <a:buNone/>
            </a:pPr>
            <a:r>
              <a:rPr lang="en-US" altLang="en-US" sz="3200" b="1">
                <a:solidFill>
                  <a:srgbClr val="134869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Campaign Hashtags</a:t>
            </a:r>
            <a:r>
              <a:rPr lang="en-ZA" altLang="en-US" sz="3200" b="1">
                <a:solidFill>
                  <a:srgbClr val="134869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602" name="Picture 4">
            <a:extLst>
              <a:ext uri="{FF2B5EF4-FFF2-40B4-BE49-F238E27FC236}">
                <a16:creationId xmlns:a16="http://schemas.microsoft.com/office/drawing/2014/main" id="{B296B9A2-E00C-39FB-E2FE-5FD0896E6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75838" y="455613"/>
            <a:ext cx="2012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093AC5-7C1E-BC82-C414-7AFBDAE7FF74}"/>
              </a:ext>
            </a:extLst>
          </p:cNvPr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1D7F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4" name="TextBox 1">
            <a:extLst>
              <a:ext uri="{FF2B5EF4-FFF2-40B4-BE49-F238E27FC236}">
                <a16:creationId xmlns:a16="http://schemas.microsoft.com/office/drawing/2014/main" id="{B1E22EEA-AA91-1D0D-A5B6-545CF25E0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1780116"/>
            <a:ext cx="10013950" cy="231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Use these consistently to align with the national amplification campaign:</a:t>
            </a:r>
            <a:br>
              <a:rPr lang="en-US" alt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alt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#IllicitAlcoholStudy2025</a:t>
            </a:r>
            <a:br>
              <a:rPr lang="en-US" alt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alt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#DFSA</a:t>
            </a:r>
            <a:br>
              <a:rPr lang="en-US" alt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alt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#</a:t>
            </a:r>
            <a:r>
              <a:rPr lang="en-US" altLang="en-US" sz="14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StandAgainstIllicit</a:t>
            </a:r>
            <a:br>
              <a:rPr lang="en-US" alt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alt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#</a:t>
            </a:r>
            <a:r>
              <a:rPr lang="en-US" altLang="en-US" sz="14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ResponsibleTrade</a:t>
            </a:r>
            <a:br>
              <a:rPr lang="en-US" alt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alt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#</a:t>
            </a:r>
            <a:r>
              <a:rPr lang="en-US" altLang="en-US" sz="14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ConsumerProtection</a:t>
            </a:r>
            <a:br>
              <a:rPr lang="en-US" alt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alt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#</a:t>
            </a:r>
            <a:r>
              <a:rPr lang="en-US" altLang="en-US" sz="14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UnitedForGood</a:t>
            </a:r>
            <a:endParaRPr lang="en-ZA" altLang="en-US" sz="1400" dirty="0"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5607" name="Picture 8">
            <a:extLst>
              <a:ext uri="{FF2B5EF4-FFF2-40B4-BE49-F238E27FC236}">
                <a16:creationId xmlns:a16="http://schemas.microsoft.com/office/drawing/2014/main" id="{7EF62C8F-AA0A-FDB0-767F-56D5FD0D6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47" y="4323822"/>
            <a:ext cx="1789339" cy="17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">
            <a:extLst>
              <a:ext uri="{FF2B5EF4-FFF2-40B4-BE49-F238E27FC236}">
                <a16:creationId xmlns:a16="http://schemas.microsoft.com/office/drawing/2014/main" id="{7123753B-4C95-3EBA-3D40-43EC730AA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838" y="455613"/>
            <a:ext cx="2012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E6751F7-B097-E0AE-C461-382C6D052DD6}"/>
              </a:ext>
            </a:extLst>
          </p:cNvPr>
          <p:cNvSpPr txBox="1"/>
          <p:nvPr/>
        </p:nvSpPr>
        <p:spPr>
          <a:xfrm>
            <a:off x="1271588" y="646113"/>
            <a:ext cx="10013950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rgbClr val="134869"/>
                </a:solidFill>
                <a:latin typeface="Century Gothic" panose="020B0502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Objective of This Toolkit</a:t>
            </a:r>
            <a:br>
              <a:rPr lang="en-US" sz="3200" b="1" kern="0" dirty="0">
                <a:solidFill>
                  <a:srgbClr val="134869"/>
                </a:solidFill>
                <a:latin typeface="Century Gothic" panose="020B0502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</a:b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79C98A-A9BA-CA3C-97FB-496E98224D0D}"/>
              </a:ext>
            </a:extLst>
          </p:cNvPr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1D7F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4CBA15-0CC7-BE32-2E5F-ADA385BF2A6C}"/>
              </a:ext>
            </a:extLst>
          </p:cNvPr>
          <p:cNvGrpSpPr/>
          <p:nvPr/>
        </p:nvGrpSpPr>
        <p:grpSpPr>
          <a:xfrm>
            <a:off x="3316123" y="3144073"/>
            <a:ext cx="6236253" cy="3051175"/>
            <a:chOff x="3774365" y="3586163"/>
            <a:chExt cx="5136309" cy="251301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327CEC2-C39C-99C3-294B-0FD3E5C266BD}"/>
                </a:ext>
              </a:extLst>
            </p:cNvPr>
            <p:cNvGrpSpPr/>
            <p:nvPr/>
          </p:nvGrpSpPr>
          <p:grpSpPr>
            <a:xfrm>
              <a:off x="3774365" y="3586163"/>
              <a:ext cx="2109787" cy="2513012"/>
              <a:chOff x="1512888" y="3586163"/>
              <a:chExt cx="2109787" cy="2513012"/>
            </a:xfrm>
          </p:grpSpPr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7C8BAB75-133D-4D33-75BA-146FDF060937}"/>
                  </a:ext>
                </a:extLst>
              </p:cNvPr>
              <p:cNvSpPr/>
              <p:nvPr/>
            </p:nvSpPr>
            <p:spPr bwMode="auto">
              <a:xfrm>
                <a:off x="1546225" y="3586163"/>
                <a:ext cx="2043113" cy="2043112"/>
              </a:xfrm>
              <a:prstGeom prst="arc">
                <a:avLst>
                  <a:gd name="adj1" fmla="val 9592"/>
                  <a:gd name="adj2" fmla="val 10767430"/>
                </a:avLst>
              </a:prstGeom>
              <a:ln w="209550" cap="rnd">
                <a:solidFill>
                  <a:srgbClr val="1C8036">
                    <a:alpha val="62000"/>
                  </a:srgb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4722F478-8F9F-61E8-BDAD-AEB3AA1E3619}"/>
                  </a:ext>
                </a:extLst>
              </p:cNvPr>
              <p:cNvGrpSpPr/>
              <p:nvPr/>
            </p:nvGrpSpPr>
            <p:grpSpPr>
              <a:xfrm>
                <a:off x="1512888" y="3587750"/>
                <a:ext cx="2109787" cy="2511425"/>
                <a:chOff x="1512888" y="3587750"/>
                <a:chExt cx="2109787" cy="2511425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87A990F9-BC1F-B5C4-95CB-D4B670CD0E9F}"/>
                    </a:ext>
                  </a:extLst>
                </p:cNvPr>
                <p:cNvSpPr/>
                <p:nvPr/>
              </p:nvSpPr>
              <p:spPr bwMode="auto">
                <a:xfrm>
                  <a:off x="1546225" y="3587750"/>
                  <a:ext cx="2043113" cy="204152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36B81007-409A-8968-38B6-151E9634921C}"/>
                    </a:ext>
                  </a:extLst>
                </p:cNvPr>
                <p:cNvSpPr/>
                <p:nvPr/>
              </p:nvSpPr>
              <p:spPr bwMode="auto">
                <a:xfrm>
                  <a:off x="1512888" y="4575175"/>
                  <a:ext cx="66675" cy="666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54582FAA-B116-D7F6-2343-7522E3AD69FF}"/>
                    </a:ext>
                  </a:extLst>
                </p:cNvPr>
                <p:cNvSpPr/>
                <p:nvPr/>
              </p:nvSpPr>
              <p:spPr bwMode="auto">
                <a:xfrm>
                  <a:off x="3554413" y="4575175"/>
                  <a:ext cx="68262" cy="666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370" name="TextBox 11">
                  <a:extLst>
                    <a:ext uri="{FF2B5EF4-FFF2-40B4-BE49-F238E27FC236}">
                      <a16:creationId xmlns:a16="http://schemas.microsoft.com/office/drawing/2014/main" id="{137C45C1-A3BB-9B02-AAC9-C40B86AAB5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41869" y="4120521"/>
                  <a:ext cx="1627345" cy="1033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1244600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1244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1244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1244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1244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1244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1244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1244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1244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Tx/>
                    <a:buNone/>
                  </a:pPr>
                  <a:r>
                    <a:rPr lang="en-US" altLang="en-US" sz="1300" dirty="0">
                      <a:latin typeface="Century Gothic" panose="020B0502020202020204" pitchFamily="34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Raise awareness of the scale and impact of illicit alcohol in South Africa.</a:t>
                  </a:r>
                  <a:r>
                    <a:rPr lang="en-ZA" altLang="en-US" sz="1300" dirty="0">
                      <a:latin typeface="Century Gothic" panose="020B0502020202020204" pitchFamily="34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20E1D6B3-6CF7-0461-3510-2FCFD9F88EC8}"/>
                    </a:ext>
                  </a:extLst>
                </p:cNvPr>
                <p:cNvSpPr/>
                <p:nvPr/>
              </p:nvSpPr>
              <p:spPr bwMode="auto">
                <a:xfrm flipV="1">
                  <a:off x="1512888" y="5962573"/>
                  <a:ext cx="1984227" cy="136602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tx1">
                        <a:alpha val="0"/>
                        <a:lumMod val="0"/>
                        <a:lumOff val="100000"/>
                      </a:schemeClr>
                    </a:gs>
                    <a:gs pos="29000">
                      <a:schemeClr val="tx1">
                        <a:alpha val="1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C5B5ECD-20B7-3FF8-039C-2F366887D506}"/>
                </a:ext>
              </a:extLst>
            </p:cNvPr>
            <p:cNvGrpSpPr/>
            <p:nvPr/>
          </p:nvGrpSpPr>
          <p:grpSpPr>
            <a:xfrm>
              <a:off x="6800887" y="3589338"/>
              <a:ext cx="2109787" cy="2509837"/>
              <a:chOff x="9075736" y="3589338"/>
              <a:chExt cx="2109787" cy="2509837"/>
            </a:xfrm>
          </p:grpSpPr>
          <p:grpSp>
            <p:nvGrpSpPr>
              <p:cNvPr id="15373" name="Group 24">
                <a:extLst>
                  <a:ext uri="{FF2B5EF4-FFF2-40B4-BE49-F238E27FC236}">
                    <a16:creationId xmlns:a16="http://schemas.microsoft.com/office/drawing/2014/main" id="{63E579D2-76D5-D256-CB8D-810920C7E4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75736" y="3589338"/>
                <a:ext cx="2109787" cy="2043112"/>
                <a:chOff x="9358471" y="2729739"/>
                <a:chExt cx="2449795" cy="2373057"/>
              </a:xfrm>
            </p:grpSpPr>
            <p:sp>
              <p:nvSpPr>
                <p:cNvPr id="26" name="Arc 25">
                  <a:extLst>
                    <a:ext uri="{FF2B5EF4-FFF2-40B4-BE49-F238E27FC236}">
                      <a16:creationId xmlns:a16="http://schemas.microsoft.com/office/drawing/2014/main" id="{36DB44CC-5D27-5E5F-5737-7EEF61DE3698}"/>
                    </a:ext>
                  </a:extLst>
                </p:cNvPr>
                <p:cNvSpPr/>
                <p:nvPr/>
              </p:nvSpPr>
              <p:spPr>
                <a:xfrm>
                  <a:off x="9397181" y="2729739"/>
                  <a:ext cx="2374218" cy="2373057"/>
                </a:xfrm>
                <a:prstGeom prst="arc">
                  <a:avLst>
                    <a:gd name="adj1" fmla="val 10864172"/>
                    <a:gd name="adj2" fmla="val 21547004"/>
                  </a:avLst>
                </a:prstGeom>
                <a:ln w="209550" cap="rnd">
                  <a:solidFill>
                    <a:srgbClr val="124769">
                      <a:alpha val="62000"/>
                    </a:srgb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02D94D56-3AAE-1391-AC27-CD687CAE93DB}"/>
                    </a:ext>
                  </a:extLst>
                </p:cNvPr>
                <p:cNvSpPr/>
                <p:nvPr/>
              </p:nvSpPr>
              <p:spPr>
                <a:xfrm>
                  <a:off x="9397181" y="2731582"/>
                  <a:ext cx="2372376" cy="237121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7B0EF73-5553-BAD8-3D5D-4D49C965F605}"/>
                    </a:ext>
                  </a:extLst>
                </p:cNvPr>
                <p:cNvSpPr/>
                <p:nvPr/>
              </p:nvSpPr>
              <p:spPr>
                <a:xfrm>
                  <a:off x="9358471" y="3878467"/>
                  <a:ext cx="77420" cy="7744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A8B7C315-B063-2712-3284-ADC50AA3FDDA}"/>
                    </a:ext>
                  </a:extLst>
                </p:cNvPr>
                <p:cNvSpPr/>
                <p:nvPr/>
              </p:nvSpPr>
              <p:spPr>
                <a:xfrm>
                  <a:off x="11730846" y="3878467"/>
                  <a:ext cx="77420" cy="7744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5390" name="TextBox 29">
                  <a:extLst>
                    <a:ext uri="{FF2B5EF4-FFF2-40B4-BE49-F238E27FC236}">
                      <a16:creationId xmlns:a16="http://schemas.microsoft.com/office/drawing/2014/main" id="{1057C240-18E8-99DD-0853-B743EDC528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40605" y="3413939"/>
                  <a:ext cx="1901781" cy="12001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5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300" dirty="0">
                      <a:latin typeface="Century Gothic" panose="020B0502020202020204" pitchFamily="34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Equip members with ready-to-use materials for consistent and impactful messaging.</a:t>
                  </a:r>
                  <a:r>
                    <a:rPr lang="en-ZA" altLang="en-US" sz="1300" dirty="0">
                      <a:latin typeface="Century Gothic" panose="020B0502020202020204" pitchFamily="34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p:grp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C0456E3-2266-87E4-3D7F-5B0CDBE3C4D7}"/>
                  </a:ext>
                </a:extLst>
              </p:cNvPr>
              <p:cNvSpPr/>
              <p:nvPr/>
            </p:nvSpPr>
            <p:spPr bwMode="auto">
              <a:xfrm flipV="1">
                <a:off x="9172488" y="5962573"/>
                <a:ext cx="1984227" cy="136602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1">
                      <a:alpha val="0"/>
                      <a:lumMod val="0"/>
                      <a:lumOff val="100000"/>
                    </a:schemeClr>
                  </a:gs>
                  <a:gs pos="29000">
                    <a:schemeClr val="tx1">
                      <a:alpha val="1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5364" name="Picture 35">
            <a:extLst>
              <a:ext uri="{FF2B5EF4-FFF2-40B4-BE49-F238E27FC236}">
                <a16:creationId xmlns:a16="http://schemas.microsoft.com/office/drawing/2014/main" id="{A0556E91-FC6C-8E5B-57F6-446FF7E04B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75838" y="455613"/>
            <a:ext cx="2012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5365" name="Picture 1">
            <a:extLst>
              <a:ext uri="{FF2B5EF4-FFF2-40B4-BE49-F238E27FC236}">
                <a16:creationId xmlns:a16="http://schemas.microsoft.com/office/drawing/2014/main" id="{F6E02FA4-5F4A-D2C5-4D00-44AC55E83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838" y="455613"/>
            <a:ext cx="2012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F302B1-151F-D3C8-7BE9-5833D1534AEB}"/>
              </a:ext>
            </a:extLst>
          </p:cNvPr>
          <p:cNvSpPr txBox="1"/>
          <p:nvPr/>
        </p:nvSpPr>
        <p:spPr>
          <a:xfrm>
            <a:off x="1271588" y="1586483"/>
            <a:ext cx="10325326" cy="1667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This toolkit has been developed to support DF-SA members and stakeholders in amplifying the findings and strategic messaging from the 2025 national study on illicit alcohol: Understanding the Illicit Alcohol Market in South Africa, commissioned by the Drinks Federation of South Africa (DF-SA) and conducted by Euromonitor International.</a:t>
            </a:r>
            <a:b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objectives are to: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icture 3">
            <a:extLst>
              <a:ext uri="{FF2B5EF4-FFF2-40B4-BE49-F238E27FC236}">
                <a16:creationId xmlns:a16="http://schemas.microsoft.com/office/drawing/2014/main" id="{C04ED930-EC7C-0FB5-3FD3-781859B451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75838" y="455613"/>
            <a:ext cx="2012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86" name="TextBox 4">
            <a:extLst>
              <a:ext uri="{FF2B5EF4-FFF2-40B4-BE49-F238E27FC236}">
                <a16:creationId xmlns:a16="http://schemas.microsoft.com/office/drawing/2014/main" id="{BD7C0BCE-888F-187C-93FE-80F91F494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588" y="1181100"/>
            <a:ext cx="100139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2400"/>
              </a:spcBef>
              <a:buFontTx/>
              <a:buNone/>
            </a:pPr>
            <a:r>
              <a:rPr lang="en-US" altLang="en-US" sz="3200" b="1" dirty="0">
                <a:solidFill>
                  <a:srgbClr val="134869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How to Use the Campaign Elements</a:t>
            </a:r>
            <a:r>
              <a:rPr lang="en-ZA" altLang="en-US" sz="3200" b="1" dirty="0">
                <a:solidFill>
                  <a:srgbClr val="134869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15000"/>
              </a:lnSpc>
              <a:spcBef>
                <a:spcPts val="2400"/>
              </a:spcBef>
              <a:buFontTx/>
              <a:buNone/>
            </a:pPr>
            <a:r>
              <a:rPr lang="en-US" alt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Stakeholders are encouraged to use the provided campaign assets across a variety of platforms, including:</a:t>
            </a:r>
            <a:br>
              <a:rPr lang="en-US" alt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en-US" altLang="en-US" sz="18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US" altLang="en-US" sz="1400" dirty="0"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28F396-CD94-BF6C-FEE1-FAF4E7BDCC71}"/>
              </a:ext>
            </a:extLst>
          </p:cNvPr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1D7F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2C33A063-6D64-CF52-40B0-9FE865D80F83}"/>
              </a:ext>
            </a:extLst>
          </p:cNvPr>
          <p:cNvSpPr/>
          <p:nvPr/>
        </p:nvSpPr>
        <p:spPr>
          <a:xfrm>
            <a:off x="1430338" y="3282950"/>
            <a:ext cx="2163762" cy="2170113"/>
          </a:xfrm>
          <a:prstGeom prst="roundRect">
            <a:avLst>
              <a:gd name="adj" fmla="val 0"/>
            </a:avLst>
          </a:prstGeom>
          <a:solidFill>
            <a:srgbClr val="F6F3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: Top Corners Rounded 79">
            <a:extLst>
              <a:ext uri="{FF2B5EF4-FFF2-40B4-BE49-F238E27FC236}">
                <a16:creationId xmlns:a16="http://schemas.microsoft.com/office/drawing/2014/main" id="{014E26B1-41D4-772F-64D5-5AACC1AAD14A}"/>
              </a:ext>
            </a:extLst>
          </p:cNvPr>
          <p:cNvSpPr/>
          <p:nvPr/>
        </p:nvSpPr>
        <p:spPr>
          <a:xfrm>
            <a:off x="1457325" y="2940050"/>
            <a:ext cx="2136775" cy="342900"/>
          </a:xfrm>
          <a:prstGeom prst="round2SameRect">
            <a:avLst>
              <a:gd name="adj1" fmla="val 27642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8A80E5-B415-8750-CB77-DFC30BDC5EA3}"/>
              </a:ext>
            </a:extLst>
          </p:cNvPr>
          <p:cNvGrpSpPr/>
          <p:nvPr/>
        </p:nvGrpSpPr>
        <p:grpSpPr>
          <a:xfrm>
            <a:off x="3177477" y="3056752"/>
            <a:ext cx="246624" cy="155120"/>
            <a:chOff x="446492" y="447503"/>
            <a:chExt cx="457706" cy="284907"/>
          </a:xfrm>
          <a:solidFill>
            <a:srgbClr val="FFFFFF"/>
          </a:solidFill>
        </p:grpSpPr>
        <p:sp>
          <p:nvSpPr>
            <p:cNvPr id="14" name="Freeform: Shape 89">
              <a:extLst>
                <a:ext uri="{FF2B5EF4-FFF2-40B4-BE49-F238E27FC236}">
                  <a16:creationId xmlns:a16="http://schemas.microsoft.com/office/drawing/2014/main" id="{47983F46-3C77-5C3E-A499-08BE4CD52036}"/>
                </a:ext>
              </a:extLst>
            </p:cNvPr>
            <p:cNvSpPr/>
            <p:nvPr/>
          </p:nvSpPr>
          <p:spPr>
            <a:xfrm>
              <a:off x="446492" y="447677"/>
              <a:ext cx="228919" cy="284733"/>
            </a:xfrm>
            <a:custGeom>
              <a:avLst/>
              <a:gdLst>
                <a:gd name="connsiteX0" fmla="*/ 228480 w 228919"/>
                <a:gd name="connsiteY0" fmla="*/ 254526 h 284733"/>
                <a:gd name="connsiteX1" fmla="*/ 28895 w 228919"/>
                <a:gd name="connsiteY1" fmla="*/ 228044 h 284733"/>
                <a:gd name="connsiteX2" fmla="*/ 55382 w 228919"/>
                <a:gd name="connsiteY2" fmla="*/ 28459 h 284733"/>
                <a:gd name="connsiteX3" fmla="*/ 228480 w 228919"/>
                <a:gd name="connsiteY3" fmla="*/ 28459 h 284733"/>
                <a:gd name="connsiteX4" fmla="*/ 201646 w 228919"/>
                <a:gd name="connsiteY4" fmla="*/ 227692 h 284733"/>
                <a:gd name="connsiteX5" fmla="*/ 228480 w 228919"/>
                <a:gd name="connsiteY5" fmla="*/ 254526 h 28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919" h="284733">
                  <a:moveTo>
                    <a:pt x="228480" y="254526"/>
                  </a:moveTo>
                  <a:cubicBezTo>
                    <a:pt x="166055" y="302325"/>
                    <a:pt x="76698" y="290469"/>
                    <a:pt x="28895" y="228044"/>
                  </a:cubicBezTo>
                  <a:cubicBezTo>
                    <a:pt x="-18903" y="165615"/>
                    <a:pt x="-7043" y="76257"/>
                    <a:pt x="55382" y="28459"/>
                  </a:cubicBezTo>
                  <a:cubicBezTo>
                    <a:pt x="106453" y="-10646"/>
                    <a:pt x="177405" y="-10646"/>
                    <a:pt x="228480" y="28459"/>
                  </a:cubicBezTo>
                  <a:cubicBezTo>
                    <a:pt x="166055" y="76067"/>
                    <a:pt x="154039" y="165267"/>
                    <a:pt x="201646" y="227692"/>
                  </a:cubicBezTo>
                  <a:cubicBezTo>
                    <a:pt x="209350" y="237798"/>
                    <a:pt x="218378" y="246822"/>
                    <a:pt x="228480" y="254526"/>
                  </a:cubicBezTo>
                  <a:close/>
                </a:path>
              </a:pathLst>
            </a:custGeom>
            <a:grpFill/>
            <a:ln w="4233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  <p:sp>
          <p:nvSpPr>
            <p:cNvPr id="15" name="Freeform: Shape 90">
              <a:extLst>
                <a:ext uri="{FF2B5EF4-FFF2-40B4-BE49-F238E27FC236}">
                  <a16:creationId xmlns:a16="http://schemas.microsoft.com/office/drawing/2014/main" id="{5E7E03A5-9E04-4B25-E7DD-A5D4EF133548}"/>
                </a:ext>
              </a:extLst>
            </p:cNvPr>
            <p:cNvSpPr/>
            <p:nvPr/>
          </p:nvSpPr>
          <p:spPr>
            <a:xfrm>
              <a:off x="619469" y="447503"/>
              <a:ext cx="284729" cy="284730"/>
            </a:xfrm>
            <a:custGeom>
              <a:avLst/>
              <a:gdLst>
                <a:gd name="connsiteX0" fmla="*/ 141924 w 284729"/>
                <a:gd name="connsiteY0" fmla="*/ -867 h 284730"/>
                <a:gd name="connsiteX1" fmla="*/ -440 w 284729"/>
                <a:gd name="connsiteY1" fmla="*/ 141497 h 284730"/>
                <a:gd name="connsiteX2" fmla="*/ 141924 w 284729"/>
                <a:gd name="connsiteY2" fmla="*/ 283861 h 284730"/>
                <a:gd name="connsiteX3" fmla="*/ 284287 w 284729"/>
                <a:gd name="connsiteY3" fmla="*/ 141497 h 284730"/>
                <a:gd name="connsiteX4" fmla="*/ 143795 w 284729"/>
                <a:gd name="connsiteY4" fmla="*/ -867 h 284730"/>
                <a:gd name="connsiteX5" fmla="*/ 141924 w 284729"/>
                <a:gd name="connsiteY5" fmla="*/ -867 h 284730"/>
                <a:gd name="connsiteX6" fmla="*/ 141924 w 284729"/>
                <a:gd name="connsiteY6" fmla="*/ 267859 h 284730"/>
                <a:gd name="connsiteX7" fmla="*/ 67898 w 284729"/>
                <a:gd name="connsiteY7" fmla="*/ 243792 h 284730"/>
                <a:gd name="connsiteX8" fmla="*/ 71183 w 284729"/>
                <a:gd name="connsiteY8" fmla="*/ 42487 h 284730"/>
                <a:gd name="connsiteX9" fmla="*/ 67898 w 284729"/>
                <a:gd name="connsiteY9" fmla="*/ 39202 h 284730"/>
                <a:gd name="connsiteX10" fmla="*/ 244286 w 284729"/>
                <a:gd name="connsiteY10" fmla="*/ 67488 h 284730"/>
                <a:gd name="connsiteX11" fmla="*/ 216000 w 284729"/>
                <a:gd name="connsiteY11" fmla="*/ 243876 h 284730"/>
                <a:gd name="connsiteX12" fmla="*/ 141881 w 284729"/>
                <a:gd name="connsiteY12" fmla="*/ 267859 h 28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4729" h="284730">
                  <a:moveTo>
                    <a:pt x="141924" y="-867"/>
                  </a:moveTo>
                  <a:cubicBezTo>
                    <a:pt x="63297" y="-867"/>
                    <a:pt x="-440" y="62870"/>
                    <a:pt x="-440" y="141497"/>
                  </a:cubicBezTo>
                  <a:cubicBezTo>
                    <a:pt x="-440" y="220124"/>
                    <a:pt x="63297" y="283861"/>
                    <a:pt x="141924" y="283861"/>
                  </a:cubicBezTo>
                  <a:cubicBezTo>
                    <a:pt x="220550" y="283861"/>
                    <a:pt x="284287" y="220124"/>
                    <a:pt x="284287" y="141497"/>
                  </a:cubicBezTo>
                  <a:cubicBezTo>
                    <a:pt x="284805" y="63388"/>
                    <a:pt x="221904" y="-349"/>
                    <a:pt x="143795" y="-867"/>
                  </a:cubicBezTo>
                  <a:cubicBezTo>
                    <a:pt x="143171" y="-871"/>
                    <a:pt x="142547" y="-871"/>
                    <a:pt x="141924" y="-867"/>
                  </a:cubicBezTo>
                  <a:close/>
                  <a:moveTo>
                    <a:pt x="141924" y="267859"/>
                  </a:moveTo>
                  <a:cubicBezTo>
                    <a:pt x="115318" y="267897"/>
                    <a:pt x="89393" y="259471"/>
                    <a:pt x="67898" y="243792"/>
                  </a:cubicBezTo>
                  <a:cubicBezTo>
                    <a:pt x="124393" y="189109"/>
                    <a:pt x="125862" y="98983"/>
                    <a:pt x="71183" y="42487"/>
                  </a:cubicBezTo>
                  <a:cubicBezTo>
                    <a:pt x="70105" y="41375"/>
                    <a:pt x="69010" y="40280"/>
                    <a:pt x="67898" y="39202"/>
                  </a:cubicBezTo>
                  <a:cubicBezTo>
                    <a:pt x="124419" y="-1695"/>
                    <a:pt x="203389" y="10967"/>
                    <a:pt x="244286" y="67488"/>
                  </a:cubicBezTo>
                  <a:cubicBezTo>
                    <a:pt x="285182" y="124009"/>
                    <a:pt x="272521" y="202980"/>
                    <a:pt x="216000" y="243876"/>
                  </a:cubicBezTo>
                  <a:cubicBezTo>
                    <a:pt x="194438" y="259480"/>
                    <a:pt x="168499" y="267871"/>
                    <a:pt x="141881" y="267859"/>
                  </a:cubicBezTo>
                  <a:close/>
                </a:path>
              </a:pathLst>
            </a:custGeom>
            <a:grpFill/>
            <a:ln w="4233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</p:grp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ABD15056-AA65-B271-8EC8-DEA066794625}"/>
              </a:ext>
            </a:extLst>
          </p:cNvPr>
          <p:cNvSpPr/>
          <p:nvPr/>
        </p:nvSpPr>
        <p:spPr>
          <a:xfrm>
            <a:off x="3938588" y="3282950"/>
            <a:ext cx="2163762" cy="2170113"/>
          </a:xfrm>
          <a:prstGeom prst="roundRect">
            <a:avLst>
              <a:gd name="adj" fmla="val 0"/>
            </a:avLst>
          </a:prstGeom>
          <a:solidFill>
            <a:srgbClr val="F6F3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: Top Corners Rounded 80">
            <a:extLst>
              <a:ext uri="{FF2B5EF4-FFF2-40B4-BE49-F238E27FC236}">
                <a16:creationId xmlns:a16="http://schemas.microsoft.com/office/drawing/2014/main" id="{57202E12-1C71-ADAC-94DD-7926D8EE9A2A}"/>
              </a:ext>
            </a:extLst>
          </p:cNvPr>
          <p:cNvSpPr/>
          <p:nvPr/>
        </p:nvSpPr>
        <p:spPr>
          <a:xfrm>
            <a:off x="3944938" y="2940050"/>
            <a:ext cx="2136775" cy="342900"/>
          </a:xfrm>
          <a:prstGeom prst="round2SameRect">
            <a:avLst>
              <a:gd name="adj1" fmla="val 20872"/>
              <a:gd name="adj2" fmla="val 0"/>
            </a:avLst>
          </a:prstGeom>
          <a:solidFill>
            <a:srgbClr val="DE9E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01902D-D8FD-E40B-CA28-EFE3659EBA62}"/>
              </a:ext>
            </a:extLst>
          </p:cNvPr>
          <p:cNvGrpSpPr/>
          <p:nvPr/>
        </p:nvGrpSpPr>
        <p:grpSpPr>
          <a:xfrm>
            <a:off x="5660989" y="3056752"/>
            <a:ext cx="246624" cy="155120"/>
            <a:chOff x="446492" y="447503"/>
            <a:chExt cx="457706" cy="284907"/>
          </a:xfrm>
          <a:solidFill>
            <a:srgbClr val="FFFFFF"/>
          </a:solidFill>
        </p:grpSpPr>
        <p:sp>
          <p:nvSpPr>
            <p:cNvPr id="17" name="Freeform: Shape 89">
              <a:extLst>
                <a:ext uri="{FF2B5EF4-FFF2-40B4-BE49-F238E27FC236}">
                  <a16:creationId xmlns:a16="http://schemas.microsoft.com/office/drawing/2014/main" id="{09DFBF50-71BE-EDD9-AF35-B3897810AE3E}"/>
                </a:ext>
              </a:extLst>
            </p:cNvPr>
            <p:cNvSpPr/>
            <p:nvPr/>
          </p:nvSpPr>
          <p:spPr>
            <a:xfrm>
              <a:off x="446492" y="447677"/>
              <a:ext cx="228919" cy="284733"/>
            </a:xfrm>
            <a:custGeom>
              <a:avLst/>
              <a:gdLst>
                <a:gd name="connsiteX0" fmla="*/ 228480 w 228919"/>
                <a:gd name="connsiteY0" fmla="*/ 254526 h 284733"/>
                <a:gd name="connsiteX1" fmla="*/ 28895 w 228919"/>
                <a:gd name="connsiteY1" fmla="*/ 228044 h 284733"/>
                <a:gd name="connsiteX2" fmla="*/ 55382 w 228919"/>
                <a:gd name="connsiteY2" fmla="*/ 28459 h 284733"/>
                <a:gd name="connsiteX3" fmla="*/ 228480 w 228919"/>
                <a:gd name="connsiteY3" fmla="*/ 28459 h 284733"/>
                <a:gd name="connsiteX4" fmla="*/ 201646 w 228919"/>
                <a:gd name="connsiteY4" fmla="*/ 227692 h 284733"/>
                <a:gd name="connsiteX5" fmla="*/ 228480 w 228919"/>
                <a:gd name="connsiteY5" fmla="*/ 254526 h 28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919" h="284733">
                  <a:moveTo>
                    <a:pt x="228480" y="254526"/>
                  </a:moveTo>
                  <a:cubicBezTo>
                    <a:pt x="166055" y="302325"/>
                    <a:pt x="76698" y="290469"/>
                    <a:pt x="28895" y="228044"/>
                  </a:cubicBezTo>
                  <a:cubicBezTo>
                    <a:pt x="-18903" y="165615"/>
                    <a:pt x="-7043" y="76257"/>
                    <a:pt x="55382" y="28459"/>
                  </a:cubicBezTo>
                  <a:cubicBezTo>
                    <a:pt x="106453" y="-10646"/>
                    <a:pt x="177405" y="-10646"/>
                    <a:pt x="228480" y="28459"/>
                  </a:cubicBezTo>
                  <a:cubicBezTo>
                    <a:pt x="166055" y="76067"/>
                    <a:pt x="154039" y="165267"/>
                    <a:pt x="201646" y="227692"/>
                  </a:cubicBezTo>
                  <a:cubicBezTo>
                    <a:pt x="209350" y="237798"/>
                    <a:pt x="218378" y="246822"/>
                    <a:pt x="228480" y="254526"/>
                  </a:cubicBezTo>
                  <a:close/>
                </a:path>
              </a:pathLst>
            </a:custGeom>
            <a:grpFill/>
            <a:ln w="4233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  <p:sp>
          <p:nvSpPr>
            <p:cNvPr id="18" name="Freeform: Shape 90">
              <a:extLst>
                <a:ext uri="{FF2B5EF4-FFF2-40B4-BE49-F238E27FC236}">
                  <a16:creationId xmlns:a16="http://schemas.microsoft.com/office/drawing/2014/main" id="{DB3E9C8F-484D-9D90-3A16-3560B0E8D964}"/>
                </a:ext>
              </a:extLst>
            </p:cNvPr>
            <p:cNvSpPr/>
            <p:nvPr/>
          </p:nvSpPr>
          <p:spPr>
            <a:xfrm>
              <a:off x="619469" y="447503"/>
              <a:ext cx="284729" cy="284730"/>
            </a:xfrm>
            <a:custGeom>
              <a:avLst/>
              <a:gdLst>
                <a:gd name="connsiteX0" fmla="*/ 141924 w 284729"/>
                <a:gd name="connsiteY0" fmla="*/ -867 h 284730"/>
                <a:gd name="connsiteX1" fmla="*/ -440 w 284729"/>
                <a:gd name="connsiteY1" fmla="*/ 141497 h 284730"/>
                <a:gd name="connsiteX2" fmla="*/ 141924 w 284729"/>
                <a:gd name="connsiteY2" fmla="*/ 283861 h 284730"/>
                <a:gd name="connsiteX3" fmla="*/ 284287 w 284729"/>
                <a:gd name="connsiteY3" fmla="*/ 141497 h 284730"/>
                <a:gd name="connsiteX4" fmla="*/ 143795 w 284729"/>
                <a:gd name="connsiteY4" fmla="*/ -867 h 284730"/>
                <a:gd name="connsiteX5" fmla="*/ 141924 w 284729"/>
                <a:gd name="connsiteY5" fmla="*/ -867 h 284730"/>
                <a:gd name="connsiteX6" fmla="*/ 141924 w 284729"/>
                <a:gd name="connsiteY6" fmla="*/ 267859 h 284730"/>
                <a:gd name="connsiteX7" fmla="*/ 67898 w 284729"/>
                <a:gd name="connsiteY7" fmla="*/ 243792 h 284730"/>
                <a:gd name="connsiteX8" fmla="*/ 71183 w 284729"/>
                <a:gd name="connsiteY8" fmla="*/ 42487 h 284730"/>
                <a:gd name="connsiteX9" fmla="*/ 67898 w 284729"/>
                <a:gd name="connsiteY9" fmla="*/ 39202 h 284730"/>
                <a:gd name="connsiteX10" fmla="*/ 244286 w 284729"/>
                <a:gd name="connsiteY10" fmla="*/ 67488 h 284730"/>
                <a:gd name="connsiteX11" fmla="*/ 216000 w 284729"/>
                <a:gd name="connsiteY11" fmla="*/ 243876 h 284730"/>
                <a:gd name="connsiteX12" fmla="*/ 141881 w 284729"/>
                <a:gd name="connsiteY12" fmla="*/ 267859 h 28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4729" h="284730">
                  <a:moveTo>
                    <a:pt x="141924" y="-867"/>
                  </a:moveTo>
                  <a:cubicBezTo>
                    <a:pt x="63297" y="-867"/>
                    <a:pt x="-440" y="62870"/>
                    <a:pt x="-440" y="141497"/>
                  </a:cubicBezTo>
                  <a:cubicBezTo>
                    <a:pt x="-440" y="220124"/>
                    <a:pt x="63297" y="283861"/>
                    <a:pt x="141924" y="283861"/>
                  </a:cubicBezTo>
                  <a:cubicBezTo>
                    <a:pt x="220550" y="283861"/>
                    <a:pt x="284287" y="220124"/>
                    <a:pt x="284287" y="141497"/>
                  </a:cubicBezTo>
                  <a:cubicBezTo>
                    <a:pt x="284805" y="63388"/>
                    <a:pt x="221904" y="-349"/>
                    <a:pt x="143795" y="-867"/>
                  </a:cubicBezTo>
                  <a:cubicBezTo>
                    <a:pt x="143171" y="-871"/>
                    <a:pt x="142547" y="-871"/>
                    <a:pt x="141924" y="-867"/>
                  </a:cubicBezTo>
                  <a:close/>
                  <a:moveTo>
                    <a:pt x="141924" y="267859"/>
                  </a:moveTo>
                  <a:cubicBezTo>
                    <a:pt x="115318" y="267897"/>
                    <a:pt x="89393" y="259471"/>
                    <a:pt x="67898" y="243792"/>
                  </a:cubicBezTo>
                  <a:cubicBezTo>
                    <a:pt x="124393" y="189109"/>
                    <a:pt x="125862" y="98983"/>
                    <a:pt x="71183" y="42487"/>
                  </a:cubicBezTo>
                  <a:cubicBezTo>
                    <a:pt x="70105" y="41375"/>
                    <a:pt x="69010" y="40280"/>
                    <a:pt x="67898" y="39202"/>
                  </a:cubicBezTo>
                  <a:cubicBezTo>
                    <a:pt x="124419" y="-1695"/>
                    <a:pt x="203389" y="10967"/>
                    <a:pt x="244286" y="67488"/>
                  </a:cubicBezTo>
                  <a:cubicBezTo>
                    <a:pt x="285182" y="124009"/>
                    <a:pt x="272521" y="202980"/>
                    <a:pt x="216000" y="243876"/>
                  </a:cubicBezTo>
                  <a:cubicBezTo>
                    <a:pt x="194438" y="259480"/>
                    <a:pt x="168499" y="267871"/>
                    <a:pt x="141881" y="267859"/>
                  </a:cubicBezTo>
                  <a:close/>
                </a:path>
              </a:pathLst>
            </a:custGeom>
            <a:grpFill/>
            <a:ln w="4233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</p:grpSp>
      <p:sp>
        <p:nvSpPr>
          <p:cNvPr id="9" name="Rectangle: Rounded Corners 2">
            <a:extLst>
              <a:ext uri="{FF2B5EF4-FFF2-40B4-BE49-F238E27FC236}">
                <a16:creationId xmlns:a16="http://schemas.microsoft.com/office/drawing/2014/main" id="{51B17A59-EC6C-1CD9-A99A-7EC1FA2D9F0C}"/>
              </a:ext>
            </a:extLst>
          </p:cNvPr>
          <p:cNvSpPr/>
          <p:nvPr/>
        </p:nvSpPr>
        <p:spPr>
          <a:xfrm>
            <a:off x="6446838" y="3282950"/>
            <a:ext cx="2163762" cy="2170113"/>
          </a:xfrm>
          <a:prstGeom prst="roundRect">
            <a:avLst>
              <a:gd name="adj" fmla="val 0"/>
            </a:avLst>
          </a:prstGeom>
          <a:solidFill>
            <a:srgbClr val="F6F3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: Top Corners Rounded 81">
            <a:extLst>
              <a:ext uri="{FF2B5EF4-FFF2-40B4-BE49-F238E27FC236}">
                <a16:creationId xmlns:a16="http://schemas.microsoft.com/office/drawing/2014/main" id="{5DB574B0-2119-E874-07F8-119867104D8E}"/>
              </a:ext>
            </a:extLst>
          </p:cNvPr>
          <p:cNvSpPr/>
          <p:nvPr/>
        </p:nvSpPr>
        <p:spPr>
          <a:xfrm>
            <a:off x="6473825" y="2940050"/>
            <a:ext cx="2136775" cy="342900"/>
          </a:xfrm>
          <a:prstGeom prst="round2SameRect">
            <a:avLst>
              <a:gd name="adj1" fmla="val 23580"/>
              <a:gd name="adj2" fmla="val 0"/>
            </a:avLst>
          </a:prstGeom>
          <a:solidFill>
            <a:srgbClr val="1247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184563-C407-A0ED-78C6-5B71564E01FA}"/>
              </a:ext>
            </a:extLst>
          </p:cNvPr>
          <p:cNvGrpSpPr/>
          <p:nvPr/>
        </p:nvGrpSpPr>
        <p:grpSpPr>
          <a:xfrm>
            <a:off x="8217770" y="3056752"/>
            <a:ext cx="246624" cy="155120"/>
            <a:chOff x="446492" y="447503"/>
            <a:chExt cx="457706" cy="284907"/>
          </a:xfrm>
          <a:solidFill>
            <a:srgbClr val="FFFFFF"/>
          </a:solidFill>
        </p:grpSpPr>
        <p:sp>
          <p:nvSpPr>
            <p:cNvPr id="20" name="Freeform: Shape 89">
              <a:extLst>
                <a:ext uri="{FF2B5EF4-FFF2-40B4-BE49-F238E27FC236}">
                  <a16:creationId xmlns:a16="http://schemas.microsoft.com/office/drawing/2014/main" id="{947ED53D-BA7D-B18E-C1DD-F9CD6707C782}"/>
                </a:ext>
              </a:extLst>
            </p:cNvPr>
            <p:cNvSpPr/>
            <p:nvPr/>
          </p:nvSpPr>
          <p:spPr>
            <a:xfrm>
              <a:off x="446492" y="447677"/>
              <a:ext cx="228919" cy="284733"/>
            </a:xfrm>
            <a:custGeom>
              <a:avLst/>
              <a:gdLst>
                <a:gd name="connsiteX0" fmla="*/ 228480 w 228919"/>
                <a:gd name="connsiteY0" fmla="*/ 254526 h 284733"/>
                <a:gd name="connsiteX1" fmla="*/ 28895 w 228919"/>
                <a:gd name="connsiteY1" fmla="*/ 228044 h 284733"/>
                <a:gd name="connsiteX2" fmla="*/ 55382 w 228919"/>
                <a:gd name="connsiteY2" fmla="*/ 28459 h 284733"/>
                <a:gd name="connsiteX3" fmla="*/ 228480 w 228919"/>
                <a:gd name="connsiteY3" fmla="*/ 28459 h 284733"/>
                <a:gd name="connsiteX4" fmla="*/ 201646 w 228919"/>
                <a:gd name="connsiteY4" fmla="*/ 227692 h 284733"/>
                <a:gd name="connsiteX5" fmla="*/ 228480 w 228919"/>
                <a:gd name="connsiteY5" fmla="*/ 254526 h 28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919" h="284733">
                  <a:moveTo>
                    <a:pt x="228480" y="254526"/>
                  </a:moveTo>
                  <a:cubicBezTo>
                    <a:pt x="166055" y="302325"/>
                    <a:pt x="76698" y="290469"/>
                    <a:pt x="28895" y="228044"/>
                  </a:cubicBezTo>
                  <a:cubicBezTo>
                    <a:pt x="-18903" y="165615"/>
                    <a:pt x="-7043" y="76257"/>
                    <a:pt x="55382" y="28459"/>
                  </a:cubicBezTo>
                  <a:cubicBezTo>
                    <a:pt x="106453" y="-10646"/>
                    <a:pt x="177405" y="-10646"/>
                    <a:pt x="228480" y="28459"/>
                  </a:cubicBezTo>
                  <a:cubicBezTo>
                    <a:pt x="166055" y="76067"/>
                    <a:pt x="154039" y="165267"/>
                    <a:pt x="201646" y="227692"/>
                  </a:cubicBezTo>
                  <a:cubicBezTo>
                    <a:pt x="209350" y="237798"/>
                    <a:pt x="218378" y="246822"/>
                    <a:pt x="228480" y="254526"/>
                  </a:cubicBezTo>
                  <a:close/>
                </a:path>
              </a:pathLst>
            </a:custGeom>
            <a:grpFill/>
            <a:ln w="4233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  <p:sp>
          <p:nvSpPr>
            <p:cNvPr id="21" name="Freeform: Shape 90">
              <a:extLst>
                <a:ext uri="{FF2B5EF4-FFF2-40B4-BE49-F238E27FC236}">
                  <a16:creationId xmlns:a16="http://schemas.microsoft.com/office/drawing/2014/main" id="{2430F3F0-BDC6-B2BE-B57C-49789B34B789}"/>
                </a:ext>
              </a:extLst>
            </p:cNvPr>
            <p:cNvSpPr/>
            <p:nvPr/>
          </p:nvSpPr>
          <p:spPr>
            <a:xfrm>
              <a:off x="619469" y="447503"/>
              <a:ext cx="284729" cy="284730"/>
            </a:xfrm>
            <a:custGeom>
              <a:avLst/>
              <a:gdLst>
                <a:gd name="connsiteX0" fmla="*/ 141924 w 284729"/>
                <a:gd name="connsiteY0" fmla="*/ -867 h 284730"/>
                <a:gd name="connsiteX1" fmla="*/ -440 w 284729"/>
                <a:gd name="connsiteY1" fmla="*/ 141497 h 284730"/>
                <a:gd name="connsiteX2" fmla="*/ 141924 w 284729"/>
                <a:gd name="connsiteY2" fmla="*/ 283861 h 284730"/>
                <a:gd name="connsiteX3" fmla="*/ 284287 w 284729"/>
                <a:gd name="connsiteY3" fmla="*/ 141497 h 284730"/>
                <a:gd name="connsiteX4" fmla="*/ 143795 w 284729"/>
                <a:gd name="connsiteY4" fmla="*/ -867 h 284730"/>
                <a:gd name="connsiteX5" fmla="*/ 141924 w 284729"/>
                <a:gd name="connsiteY5" fmla="*/ -867 h 284730"/>
                <a:gd name="connsiteX6" fmla="*/ 141924 w 284729"/>
                <a:gd name="connsiteY6" fmla="*/ 267859 h 284730"/>
                <a:gd name="connsiteX7" fmla="*/ 67898 w 284729"/>
                <a:gd name="connsiteY7" fmla="*/ 243792 h 284730"/>
                <a:gd name="connsiteX8" fmla="*/ 71183 w 284729"/>
                <a:gd name="connsiteY8" fmla="*/ 42487 h 284730"/>
                <a:gd name="connsiteX9" fmla="*/ 67898 w 284729"/>
                <a:gd name="connsiteY9" fmla="*/ 39202 h 284730"/>
                <a:gd name="connsiteX10" fmla="*/ 244286 w 284729"/>
                <a:gd name="connsiteY10" fmla="*/ 67488 h 284730"/>
                <a:gd name="connsiteX11" fmla="*/ 216000 w 284729"/>
                <a:gd name="connsiteY11" fmla="*/ 243876 h 284730"/>
                <a:gd name="connsiteX12" fmla="*/ 141881 w 284729"/>
                <a:gd name="connsiteY12" fmla="*/ 267859 h 28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4729" h="284730">
                  <a:moveTo>
                    <a:pt x="141924" y="-867"/>
                  </a:moveTo>
                  <a:cubicBezTo>
                    <a:pt x="63297" y="-867"/>
                    <a:pt x="-440" y="62870"/>
                    <a:pt x="-440" y="141497"/>
                  </a:cubicBezTo>
                  <a:cubicBezTo>
                    <a:pt x="-440" y="220124"/>
                    <a:pt x="63297" y="283861"/>
                    <a:pt x="141924" y="283861"/>
                  </a:cubicBezTo>
                  <a:cubicBezTo>
                    <a:pt x="220550" y="283861"/>
                    <a:pt x="284287" y="220124"/>
                    <a:pt x="284287" y="141497"/>
                  </a:cubicBezTo>
                  <a:cubicBezTo>
                    <a:pt x="284805" y="63388"/>
                    <a:pt x="221904" y="-349"/>
                    <a:pt x="143795" y="-867"/>
                  </a:cubicBezTo>
                  <a:cubicBezTo>
                    <a:pt x="143171" y="-871"/>
                    <a:pt x="142547" y="-871"/>
                    <a:pt x="141924" y="-867"/>
                  </a:cubicBezTo>
                  <a:close/>
                  <a:moveTo>
                    <a:pt x="141924" y="267859"/>
                  </a:moveTo>
                  <a:cubicBezTo>
                    <a:pt x="115318" y="267897"/>
                    <a:pt x="89393" y="259471"/>
                    <a:pt x="67898" y="243792"/>
                  </a:cubicBezTo>
                  <a:cubicBezTo>
                    <a:pt x="124393" y="189109"/>
                    <a:pt x="125862" y="98983"/>
                    <a:pt x="71183" y="42487"/>
                  </a:cubicBezTo>
                  <a:cubicBezTo>
                    <a:pt x="70105" y="41375"/>
                    <a:pt x="69010" y="40280"/>
                    <a:pt x="67898" y="39202"/>
                  </a:cubicBezTo>
                  <a:cubicBezTo>
                    <a:pt x="124419" y="-1695"/>
                    <a:pt x="203389" y="10967"/>
                    <a:pt x="244286" y="67488"/>
                  </a:cubicBezTo>
                  <a:cubicBezTo>
                    <a:pt x="285182" y="124009"/>
                    <a:pt x="272521" y="202980"/>
                    <a:pt x="216000" y="243876"/>
                  </a:cubicBezTo>
                  <a:cubicBezTo>
                    <a:pt x="194438" y="259480"/>
                    <a:pt x="168499" y="267871"/>
                    <a:pt x="141881" y="267859"/>
                  </a:cubicBezTo>
                  <a:close/>
                </a:path>
              </a:pathLst>
            </a:custGeom>
            <a:grpFill/>
            <a:ln w="4233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</p:grpSp>
      <p:sp>
        <p:nvSpPr>
          <p:cNvPr id="23" name="Rectangle: Rounded Corners 2">
            <a:extLst>
              <a:ext uri="{FF2B5EF4-FFF2-40B4-BE49-F238E27FC236}">
                <a16:creationId xmlns:a16="http://schemas.microsoft.com/office/drawing/2014/main" id="{690A60CD-B9A0-9136-9F3A-74D9007F4542}"/>
              </a:ext>
            </a:extLst>
          </p:cNvPr>
          <p:cNvSpPr/>
          <p:nvPr/>
        </p:nvSpPr>
        <p:spPr>
          <a:xfrm>
            <a:off x="8961438" y="3282950"/>
            <a:ext cx="2163762" cy="2170113"/>
          </a:xfrm>
          <a:prstGeom prst="roundRect">
            <a:avLst>
              <a:gd name="adj" fmla="val 0"/>
            </a:avLst>
          </a:prstGeom>
          <a:solidFill>
            <a:srgbClr val="F6F3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: Top Corners Rounded 81">
            <a:extLst>
              <a:ext uri="{FF2B5EF4-FFF2-40B4-BE49-F238E27FC236}">
                <a16:creationId xmlns:a16="http://schemas.microsoft.com/office/drawing/2014/main" id="{A88B48C3-59DB-7D76-0F40-5B847638BDAC}"/>
              </a:ext>
            </a:extLst>
          </p:cNvPr>
          <p:cNvSpPr/>
          <p:nvPr/>
        </p:nvSpPr>
        <p:spPr>
          <a:xfrm>
            <a:off x="8988425" y="2940050"/>
            <a:ext cx="2136775" cy="342900"/>
          </a:xfrm>
          <a:prstGeom prst="round2SameRect">
            <a:avLst>
              <a:gd name="adj1" fmla="val 23580"/>
              <a:gd name="adj2" fmla="val 0"/>
            </a:avLst>
          </a:prstGeom>
          <a:solidFill>
            <a:srgbClr val="1247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8BC263-61C1-EF76-F6C5-0D9D3182D147}"/>
              </a:ext>
            </a:extLst>
          </p:cNvPr>
          <p:cNvGrpSpPr/>
          <p:nvPr/>
        </p:nvGrpSpPr>
        <p:grpSpPr>
          <a:xfrm>
            <a:off x="10733103" y="3056752"/>
            <a:ext cx="246624" cy="155120"/>
            <a:chOff x="446492" y="447503"/>
            <a:chExt cx="457706" cy="284907"/>
          </a:xfrm>
          <a:solidFill>
            <a:srgbClr val="FFFFFF"/>
          </a:solidFill>
        </p:grpSpPr>
        <p:sp>
          <p:nvSpPr>
            <p:cNvPr id="26" name="Freeform: Shape 89">
              <a:extLst>
                <a:ext uri="{FF2B5EF4-FFF2-40B4-BE49-F238E27FC236}">
                  <a16:creationId xmlns:a16="http://schemas.microsoft.com/office/drawing/2014/main" id="{B3086158-941A-1732-E962-FE06B5908296}"/>
                </a:ext>
              </a:extLst>
            </p:cNvPr>
            <p:cNvSpPr/>
            <p:nvPr/>
          </p:nvSpPr>
          <p:spPr>
            <a:xfrm>
              <a:off x="446492" y="447677"/>
              <a:ext cx="228919" cy="284733"/>
            </a:xfrm>
            <a:custGeom>
              <a:avLst/>
              <a:gdLst>
                <a:gd name="connsiteX0" fmla="*/ 228480 w 228919"/>
                <a:gd name="connsiteY0" fmla="*/ 254526 h 284733"/>
                <a:gd name="connsiteX1" fmla="*/ 28895 w 228919"/>
                <a:gd name="connsiteY1" fmla="*/ 228044 h 284733"/>
                <a:gd name="connsiteX2" fmla="*/ 55382 w 228919"/>
                <a:gd name="connsiteY2" fmla="*/ 28459 h 284733"/>
                <a:gd name="connsiteX3" fmla="*/ 228480 w 228919"/>
                <a:gd name="connsiteY3" fmla="*/ 28459 h 284733"/>
                <a:gd name="connsiteX4" fmla="*/ 201646 w 228919"/>
                <a:gd name="connsiteY4" fmla="*/ 227692 h 284733"/>
                <a:gd name="connsiteX5" fmla="*/ 228480 w 228919"/>
                <a:gd name="connsiteY5" fmla="*/ 254526 h 28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919" h="284733">
                  <a:moveTo>
                    <a:pt x="228480" y="254526"/>
                  </a:moveTo>
                  <a:cubicBezTo>
                    <a:pt x="166055" y="302325"/>
                    <a:pt x="76698" y="290469"/>
                    <a:pt x="28895" y="228044"/>
                  </a:cubicBezTo>
                  <a:cubicBezTo>
                    <a:pt x="-18903" y="165615"/>
                    <a:pt x="-7043" y="76257"/>
                    <a:pt x="55382" y="28459"/>
                  </a:cubicBezTo>
                  <a:cubicBezTo>
                    <a:pt x="106453" y="-10646"/>
                    <a:pt x="177405" y="-10646"/>
                    <a:pt x="228480" y="28459"/>
                  </a:cubicBezTo>
                  <a:cubicBezTo>
                    <a:pt x="166055" y="76067"/>
                    <a:pt x="154039" y="165267"/>
                    <a:pt x="201646" y="227692"/>
                  </a:cubicBezTo>
                  <a:cubicBezTo>
                    <a:pt x="209350" y="237798"/>
                    <a:pt x="218378" y="246822"/>
                    <a:pt x="228480" y="254526"/>
                  </a:cubicBezTo>
                  <a:close/>
                </a:path>
              </a:pathLst>
            </a:custGeom>
            <a:grpFill/>
            <a:ln w="4233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  <p:sp>
          <p:nvSpPr>
            <p:cNvPr id="27" name="Freeform: Shape 90">
              <a:extLst>
                <a:ext uri="{FF2B5EF4-FFF2-40B4-BE49-F238E27FC236}">
                  <a16:creationId xmlns:a16="http://schemas.microsoft.com/office/drawing/2014/main" id="{9948F1D6-355B-97DA-5D12-B9B17B650CDB}"/>
                </a:ext>
              </a:extLst>
            </p:cNvPr>
            <p:cNvSpPr/>
            <p:nvPr/>
          </p:nvSpPr>
          <p:spPr>
            <a:xfrm>
              <a:off x="619469" y="447503"/>
              <a:ext cx="284729" cy="284730"/>
            </a:xfrm>
            <a:custGeom>
              <a:avLst/>
              <a:gdLst>
                <a:gd name="connsiteX0" fmla="*/ 141924 w 284729"/>
                <a:gd name="connsiteY0" fmla="*/ -867 h 284730"/>
                <a:gd name="connsiteX1" fmla="*/ -440 w 284729"/>
                <a:gd name="connsiteY1" fmla="*/ 141497 h 284730"/>
                <a:gd name="connsiteX2" fmla="*/ 141924 w 284729"/>
                <a:gd name="connsiteY2" fmla="*/ 283861 h 284730"/>
                <a:gd name="connsiteX3" fmla="*/ 284287 w 284729"/>
                <a:gd name="connsiteY3" fmla="*/ 141497 h 284730"/>
                <a:gd name="connsiteX4" fmla="*/ 143795 w 284729"/>
                <a:gd name="connsiteY4" fmla="*/ -867 h 284730"/>
                <a:gd name="connsiteX5" fmla="*/ 141924 w 284729"/>
                <a:gd name="connsiteY5" fmla="*/ -867 h 284730"/>
                <a:gd name="connsiteX6" fmla="*/ 141924 w 284729"/>
                <a:gd name="connsiteY6" fmla="*/ 267859 h 284730"/>
                <a:gd name="connsiteX7" fmla="*/ 67898 w 284729"/>
                <a:gd name="connsiteY7" fmla="*/ 243792 h 284730"/>
                <a:gd name="connsiteX8" fmla="*/ 71183 w 284729"/>
                <a:gd name="connsiteY8" fmla="*/ 42487 h 284730"/>
                <a:gd name="connsiteX9" fmla="*/ 67898 w 284729"/>
                <a:gd name="connsiteY9" fmla="*/ 39202 h 284730"/>
                <a:gd name="connsiteX10" fmla="*/ 244286 w 284729"/>
                <a:gd name="connsiteY10" fmla="*/ 67488 h 284730"/>
                <a:gd name="connsiteX11" fmla="*/ 216000 w 284729"/>
                <a:gd name="connsiteY11" fmla="*/ 243876 h 284730"/>
                <a:gd name="connsiteX12" fmla="*/ 141881 w 284729"/>
                <a:gd name="connsiteY12" fmla="*/ 267859 h 28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4729" h="284730">
                  <a:moveTo>
                    <a:pt x="141924" y="-867"/>
                  </a:moveTo>
                  <a:cubicBezTo>
                    <a:pt x="63297" y="-867"/>
                    <a:pt x="-440" y="62870"/>
                    <a:pt x="-440" y="141497"/>
                  </a:cubicBezTo>
                  <a:cubicBezTo>
                    <a:pt x="-440" y="220124"/>
                    <a:pt x="63297" y="283861"/>
                    <a:pt x="141924" y="283861"/>
                  </a:cubicBezTo>
                  <a:cubicBezTo>
                    <a:pt x="220550" y="283861"/>
                    <a:pt x="284287" y="220124"/>
                    <a:pt x="284287" y="141497"/>
                  </a:cubicBezTo>
                  <a:cubicBezTo>
                    <a:pt x="284805" y="63388"/>
                    <a:pt x="221904" y="-349"/>
                    <a:pt x="143795" y="-867"/>
                  </a:cubicBezTo>
                  <a:cubicBezTo>
                    <a:pt x="143171" y="-871"/>
                    <a:pt x="142547" y="-871"/>
                    <a:pt x="141924" y="-867"/>
                  </a:cubicBezTo>
                  <a:close/>
                  <a:moveTo>
                    <a:pt x="141924" y="267859"/>
                  </a:moveTo>
                  <a:cubicBezTo>
                    <a:pt x="115318" y="267897"/>
                    <a:pt x="89393" y="259471"/>
                    <a:pt x="67898" y="243792"/>
                  </a:cubicBezTo>
                  <a:cubicBezTo>
                    <a:pt x="124393" y="189109"/>
                    <a:pt x="125862" y="98983"/>
                    <a:pt x="71183" y="42487"/>
                  </a:cubicBezTo>
                  <a:cubicBezTo>
                    <a:pt x="70105" y="41375"/>
                    <a:pt x="69010" y="40280"/>
                    <a:pt x="67898" y="39202"/>
                  </a:cubicBezTo>
                  <a:cubicBezTo>
                    <a:pt x="124419" y="-1695"/>
                    <a:pt x="203389" y="10967"/>
                    <a:pt x="244286" y="67488"/>
                  </a:cubicBezTo>
                  <a:cubicBezTo>
                    <a:pt x="285182" y="124009"/>
                    <a:pt x="272521" y="202980"/>
                    <a:pt x="216000" y="243876"/>
                  </a:cubicBezTo>
                  <a:cubicBezTo>
                    <a:pt x="194438" y="259480"/>
                    <a:pt x="168499" y="267871"/>
                    <a:pt x="141881" y="267859"/>
                  </a:cubicBezTo>
                  <a:close/>
                </a:path>
              </a:pathLst>
            </a:custGeom>
            <a:grpFill/>
            <a:ln w="4233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</p:grpSp>
      <p:sp>
        <p:nvSpPr>
          <p:cNvPr id="16400" name="TextBox 32">
            <a:extLst>
              <a:ext uri="{FF2B5EF4-FFF2-40B4-BE49-F238E27FC236}">
                <a16:creationId xmlns:a16="http://schemas.microsoft.com/office/drawing/2014/main" id="{BC8CF7DF-BEB9-4088-79EC-68725AAB7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3670300"/>
            <a:ext cx="14938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LinkedIn</a:t>
            </a:r>
            <a:r>
              <a:rPr lang="en-US" altLang="en-US" sz="140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and other professional networks</a:t>
            </a:r>
            <a:endParaRPr lang="en-US" altLang="en-US" sz="140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401" name="TextBox 33">
            <a:extLst>
              <a:ext uri="{FF2B5EF4-FFF2-40B4-BE49-F238E27FC236}">
                <a16:creationId xmlns:a16="http://schemas.microsoft.com/office/drawing/2014/main" id="{B664873E-C13E-DFDF-583C-68063D8BF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3670300"/>
            <a:ext cx="162242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Company newsletters </a:t>
            </a:r>
            <a:r>
              <a:rPr lang="en-US" altLang="en-US" sz="140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and internal communications</a:t>
            </a:r>
            <a:endParaRPr lang="en-US" altLang="en-US" sz="140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402" name="TextBox 34">
            <a:extLst>
              <a:ext uri="{FF2B5EF4-FFF2-40B4-BE49-F238E27FC236}">
                <a16:creationId xmlns:a16="http://schemas.microsoft.com/office/drawing/2014/main" id="{E893D83A-1F7A-88A0-0082-56AA5637A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738" y="3670300"/>
            <a:ext cx="1674812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Industry events, </a:t>
            </a:r>
            <a:r>
              <a:rPr lang="en-US" altLang="en-US" sz="140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trade media, and partner briefings</a:t>
            </a:r>
            <a:endParaRPr lang="en-US" altLang="en-US" sz="140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403" name="TextBox 35">
            <a:extLst>
              <a:ext uri="{FF2B5EF4-FFF2-40B4-BE49-F238E27FC236}">
                <a16:creationId xmlns:a16="http://schemas.microsoft.com/office/drawing/2014/main" id="{FBC9CD4A-2849-2E71-12EE-47DD55EC9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4338" y="3670300"/>
            <a:ext cx="1674812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Staff and stakeholder </a:t>
            </a:r>
            <a:r>
              <a:rPr lang="en-US" altLang="en-US" sz="1400" b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updates</a:t>
            </a:r>
            <a:endParaRPr lang="en-US" altLang="en-US" sz="1400" b="1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6404" name="Picture 1">
            <a:extLst>
              <a:ext uri="{FF2B5EF4-FFF2-40B4-BE49-F238E27FC236}">
                <a16:creationId xmlns:a16="http://schemas.microsoft.com/office/drawing/2014/main" id="{68140753-D8A1-EDE3-DAC4-DDDE6895D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838" y="455613"/>
            <a:ext cx="2012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932DBD-8E93-B55D-B048-9B423F5676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4" name="Picture 3">
            <a:extLst>
              <a:ext uri="{FF2B5EF4-FFF2-40B4-BE49-F238E27FC236}">
                <a16:creationId xmlns:a16="http://schemas.microsoft.com/office/drawing/2014/main" id="{7894E302-BD9E-914D-B170-C697195832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75838" y="455613"/>
            <a:ext cx="2012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017E6B-86BD-52A1-4A04-A94B46904430}"/>
              </a:ext>
            </a:extLst>
          </p:cNvPr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1D7F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264BF1-B591-990A-7F72-09389523F227}"/>
              </a:ext>
            </a:extLst>
          </p:cNvPr>
          <p:cNvSpPr txBox="1"/>
          <p:nvPr/>
        </p:nvSpPr>
        <p:spPr>
          <a:xfrm>
            <a:off x="1271588" y="1293813"/>
            <a:ext cx="10013950" cy="37908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19088" indent="-309563" eaLnBrk="1" fontAlgn="auto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869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Guidelines for Use:</a:t>
            </a:r>
            <a:r>
              <a:rPr lang="en-ZA" b="1" dirty="0">
                <a:solidFill>
                  <a:srgbClr val="134869"/>
                </a:solidFill>
                <a:latin typeface="Century Gothic" panose="020B0502020202020204" pitchFamily="34" charset="0"/>
              </a:rPr>
              <a:t> </a:t>
            </a:r>
            <a:br>
              <a:rPr lang="en-US" b="1" kern="0" dirty="0">
                <a:solidFill>
                  <a:srgbClr val="134869"/>
                </a:solidFill>
                <a:latin typeface="Century Gothic" panose="020B0502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</a:br>
            <a:br>
              <a:rPr lang="en-US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  Maintain alignment with key findings and DF-SA messaging.</a:t>
            </a:r>
            <a:b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  Always reference the full study name — Understanding the Illicit Alcohol Market in   </a:t>
            </a:r>
            <a:b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South Africa — and credit Euromonitor International as the research partner.</a:t>
            </a:r>
            <a:b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  Tag </a:t>
            </a:r>
            <a:r>
              <a:rPr lang="en-US" sz="1400" b="1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@Drinks Federation </a:t>
            </a:r>
            <a: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of South Africa in social media posts and use the campaign </a:t>
            </a:r>
            <a:b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hashtags below.</a:t>
            </a:r>
            <a:b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  Use the DF-SA pledge badge to publicly demonstrate your commitment to </a:t>
            </a:r>
            <a:b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responsible trade.</a:t>
            </a:r>
            <a:b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  Feel free to adapt content to suit your tone, but ensure facts and source references </a:t>
            </a:r>
            <a:b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remain intact.</a:t>
            </a:r>
            <a:endParaRPr lang="en-ZA" sz="1400" dirty="0"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8437" name="Picture 1">
            <a:extLst>
              <a:ext uri="{FF2B5EF4-FFF2-40B4-BE49-F238E27FC236}">
                <a16:creationId xmlns:a16="http://schemas.microsoft.com/office/drawing/2014/main" id="{F266B306-F181-E897-BA46-8CBD30B56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838" y="455613"/>
            <a:ext cx="2012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B5047841-52B9-84BE-6ADA-E4FA8BB65AC8}"/>
              </a:ext>
            </a:extLst>
          </p:cNvPr>
          <p:cNvSpPr/>
          <p:nvPr/>
        </p:nvSpPr>
        <p:spPr>
          <a:xfrm>
            <a:off x="9445625" y="3921125"/>
            <a:ext cx="2219325" cy="2219325"/>
          </a:xfrm>
          <a:prstGeom prst="ellipse">
            <a:avLst/>
          </a:prstGeom>
          <a:solidFill>
            <a:srgbClr val="C7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58" name="Picture 3">
            <a:extLst>
              <a:ext uri="{FF2B5EF4-FFF2-40B4-BE49-F238E27FC236}">
                <a16:creationId xmlns:a16="http://schemas.microsoft.com/office/drawing/2014/main" id="{6712D636-4D3C-A34B-0BA0-6380D927FF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75838" y="455613"/>
            <a:ext cx="2012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9EC18F-2D96-B417-1B57-DFE58C33FD52}"/>
              </a:ext>
            </a:extLst>
          </p:cNvPr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1D7F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0" name="TextBox 5">
            <a:extLst>
              <a:ext uri="{FF2B5EF4-FFF2-40B4-BE49-F238E27FC236}">
                <a16:creationId xmlns:a16="http://schemas.microsoft.com/office/drawing/2014/main" id="{95E7BC5A-7540-94F8-8FE1-5D84AA577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776288"/>
            <a:ext cx="100139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2400"/>
              </a:spcBef>
              <a:buFontTx/>
              <a:buNone/>
            </a:pPr>
            <a:r>
              <a:rPr lang="en-US" altLang="en-US" sz="3200" b="1">
                <a:solidFill>
                  <a:srgbClr val="134869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Campaign Elements Included</a:t>
            </a:r>
            <a:r>
              <a:rPr lang="en-ZA" altLang="en-US" sz="3200" b="1">
                <a:solidFill>
                  <a:srgbClr val="134869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462" name="TextBox 7">
            <a:extLst>
              <a:ext uri="{FF2B5EF4-FFF2-40B4-BE49-F238E27FC236}">
                <a16:creationId xmlns:a16="http://schemas.microsoft.com/office/drawing/2014/main" id="{8981B278-37A3-A50A-2CCA-ADA6C8A4E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25" y="4708525"/>
            <a:ext cx="2330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40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to </a:t>
            </a:r>
            <a:br>
              <a:rPr lang="en-US" altLang="en-US" sz="1800" b="1" dirty="0">
                <a:solidFill>
                  <a:schemeClr val="bg1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altLang="en-US" sz="1800" b="1" dirty="0">
                <a:solidFill>
                  <a:schemeClr val="bg1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</a:t>
            </a:r>
            <a:endParaRPr lang="en-ZA" altLang="en-US" sz="1800" b="1" dirty="0">
              <a:solidFill>
                <a:schemeClr val="bg1"/>
              </a:solidFill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9463" name="TextBox 9">
            <a:extLst>
              <a:ext uri="{FF2B5EF4-FFF2-40B4-BE49-F238E27FC236}">
                <a16:creationId xmlns:a16="http://schemas.microsoft.com/office/drawing/2014/main" id="{D2DCBFEB-A7B5-85C1-7B8C-2E60623E1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1627188"/>
            <a:ext cx="33686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2400"/>
              </a:spcBef>
              <a:buFontTx/>
              <a:buNone/>
            </a:pPr>
            <a:r>
              <a:rPr lang="en-US" altLang="en-US" sz="1000" b="1" dirty="0">
                <a:solidFill>
                  <a:srgbClr val="134869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Infographic</a:t>
            </a:r>
            <a:br>
              <a:rPr lang="en-US" altLang="en-US" sz="10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altLang="en-US" sz="10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 A single-page visual summary of the key </a:t>
            </a:r>
            <a:br>
              <a:rPr lang="en-US" altLang="en-US" sz="10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altLang="en-US" sz="10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findings from the study.</a:t>
            </a:r>
            <a:br>
              <a:rPr lang="en-US" altLang="en-US" sz="10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altLang="en-US" sz="10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 Designed for use in social posts, presentations, </a:t>
            </a:r>
            <a:br>
              <a:rPr lang="en-US" altLang="en-US" sz="10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altLang="en-US" sz="10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and newsletters.</a:t>
            </a:r>
            <a:br>
              <a:rPr lang="en-US" altLang="en-US" sz="10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altLang="en-US" sz="10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 → Attached separately as: “Illicit Alcohol </a:t>
            </a:r>
            <a:br>
              <a:rPr lang="en-US" altLang="en-US" sz="10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altLang="en-US" sz="10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Infographic – DFSA 2025”</a:t>
            </a:r>
            <a:r>
              <a:rPr lang="en-ZA" altLang="en-US" sz="10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endParaRPr lang="en-ZA" altLang="en-US" sz="1000" b="1" dirty="0">
              <a:solidFill>
                <a:srgbClr val="134869"/>
              </a:solidFill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9464" name="Picture 1">
            <a:extLst>
              <a:ext uri="{FF2B5EF4-FFF2-40B4-BE49-F238E27FC236}">
                <a16:creationId xmlns:a16="http://schemas.microsoft.com/office/drawing/2014/main" id="{70134185-8398-B5E9-DD6D-3CBF21C14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838" y="455613"/>
            <a:ext cx="2012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A09B68AC-85F8-E3D2-039B-9F4B77C24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715" y="1542256"/>
            <a:ext cx="3362058" cy="47577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>
            <a:extLst>
              <a:ext uri="{FF2B5EF4-FFF2-40B4-BE49-F238E27FC236}">
                <a16:creationId xmlns:a16="http://schemas.microsoft.com/office/drawing/2014/main" id="{580CA152-ADD9-35AC-6DC5-382E2DD0B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776288"/>
            <a:ext cx="100139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2400"/>
              </a:spcBef>
              <a:buFontTx/>
              <a:buNone/>
            </a:pPr>
            <a:r>
              <a:rPr lang="en-US" altLang="en-US" sz="3200" b="1" dirty="0">
                <a:solidFill>
                  <a:srgbClr val="134869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Social Media Tiles </a:t>
            </a:r>
            <a:endParaRPr lang="en-ZA" altLang="en-US" sz="3200" b="1" dirty="0">
              <a:solidFill>
                <a:srgbClr val="134869"/>
              </a:solidFill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0482" name="Picture 4">
            <a:extLst>
              <a:ext uri="{FF2B5EF4-FFF2-40B4-BE49-F238E27FC236}">
                <a16:creationId xmlns:a16="http://schemas.microsoft.com/office/drawing/2014/main" id="{58B74B16-8DC5-2C26-59F4-8A6CE0FF0B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75838" y="455613"/>
            <a:ext cx="2012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DFE94C-B7A1-D973-2491-228539BB4C9A}"/>
              </a:ext>
            </a:extLst>
          </p:cNvPr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1D7F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0486" name="Group 12">
            <a:extLst>
              <a:ext uri="{FF2B5EF4-FFF2-40B4-BE49-F238E27FC236}">
                <a16:creationId xmlns:a16="http://schemas.microsoft.com/office/drawing/2014/main" id="{31BCFD4E-A364-0442-7561-37F9B9BD5276}"/>
              </a:ext>
            </a:extLst>
          </p:cNvPr>
          <p:cNvGrpSpPr>
            <a:grpSpLocks/>
          </p:cNvGrpSpPr>
          <p:nvPr/>
        </p:nvGrpSpPr>
        <p:grpSpPr bwMode="auto">
          <a:xfrm>
            <a:off x="9138424" y="4018069"/>
            <a:ext cx="1841501" cy="1752600"/>
            <a:chOff x="8203428" y="3471923"/>
            <a:chExt cx="2330606" cy="221909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AC9497E-F15B-3100-3295-282018DF7F3D}"/>
                </a:ext>
              </a:extLst>
            </p:cNvPr>
            <p:cNvSpPr/>
            <p:nvPr/>
          </p:nvSpPr>
          <p:spPr>
            <a:xfrm>
              <a:off x="8203428" y="3471923"/>
              <a:ext cx="2218093" cy="2219092"/>
            </a:xfrm>
            <a:prstGeom prst="ellipse">
              <a:avLst/>
            </a:prstGeom>
            <a:solidFill>
              <a:srgbClr val="C726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489" name="TextBox 11">
              <a:extLst>
                <a:ext uri="{FF2B5EF4-FFF2-40B4-BE49-F238E27FC236}">
                  <a16:creationId xmlns:a16="http://schemas.microsoft.com/office/drawing/2014/main" id="{CA2EE98B-E596-8782-BDE3-5DAE1E1B4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3429" y="4258303"/>
              <a:ext cx="2330605" cy="818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ts val="240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bg1"/>
                  </a:solidFill>
                  <a:latin typeface="Century Gothic" panose="020B0502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Click to </a:t>
              </a:r>
              <a:br>
                <a:rPr lang="en-US" altLang="en-US" sz="1800" b="1" dirty="0">
                  <a:solidFill>
                    <a:schemeClr val="bg1"/>
                  </a:solidFill>
                  <a:latin typeface="Century Gothic" panose="020B0502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</a:br>
              <a:r>
                <a:rPr lang="en-US" altLang="en-US" sz="1800" b="1" dirty="0">
                  <a:solidFill>
                    <a:schemeClr val="bg1"/>
                  </a:solidFill>
                  <a:latin typeface="Century Gothic" panose="020B0502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download</a:t>
              </a:r>
              <a:endParaRPr lang="en-ZA" altLang="en-US" sz="1800" b="1" dirty="0">
                <a:solidFill>
                  <a:schemeClr val="bg1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20487" name="Picture 1">
            <a:extLst>
              <a:ext uri="{FF2B5EF4-FFF2-40B4-BE49-F238E27FC236}">
                <a16:creationId xmlns:a16="http://schemas.microsoft.com/office/drawing/2014/main" id="{781BAAA5-8BC3-6B06-C0AB-2C5FFF120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838" y="455613"/>
            <a:ext cx="2012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F48F915C-9206-0EF2-A0D4-931E09402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3696" y="1852124"/>
            <a:ext cx="3252142" cy="1696534"/>
          </a:xfrm>
          <a:prstGeom prst="rect">
            <a:avLst/>
          </a:prstGeom>
        </p:spPr>
      </p:pic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69C44897-CA9D-25AB-A51A-A763D2B1A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286" y="3709949"/>
            <a:ext cx="3252141" cy="1696534"/>
          </a:xfrm>
          <a:prstGeom prst="rect">
            <a:avLst/>
          </a:prstGeom>
        </p:spPr>
      </p:pic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964CAA6F-DE4C-E977-4789-6FAE1C5FE6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6702" y="3709949"/>
            <a:ext cx="3252141" cy="1696534"/>
          </a:xfrm>
          <a:prstGeom prst="rect">
            <a:avLst/>
          </a:prstGeom>
        </p:spPr>
      </p:pic>
      <p:pic>
        <p:nvPicPr>
          <p:cNvPr id="13" name="Picture 12">
            <a:hlinkClick r:id="rId2"/>
            <a:extLst>
              <a:ext uri="{FF2B5EF4-FFF2-40B4-BE49-F238E27FC236}">
                <a16:creationId xmlns:a16="http://schemas.microsoft.com/office/drawing/2014/main" id="{C893703F-AB7E-EFD8-B7E7-1C94009796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285" y="1852322"/>
            <a:ext cx="3252142" cy="1696534"/>
          </a:xfrm>
          <a:prstGeom prst="rect">
            <a:avLst/>
          </a:prstGeom>
        </p:spPr>
      </p:pic>
      <p:pic>
        <p:nvPicPr>
          <p:cNvPr id="15" name="Picture 14">
            <a:hlinkClick r:id="rId2"/>
            <a:extLst>
              <a:ext uri="{FF2B5EF4-FFF2-40B4-BE49-F238E27FC236}">
                <a16:creationId xmlns:a16="http://schemas.microsoft.com/office/drawing/2014/main" id="{4601FD43-67E2-D7CB-6725-DC2F7A6C25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6702" y="1852322"/>
            <a:ext cx="3230667" cy="16880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2"/>
            <a:extLst>
              <a:ext uri="{FF2B5EF4-FFF2-40B4-BE49-F238E27FC236}">
                <a16:creationId xmlns:a16="http://schemas.microsoft.com/office/drawing/2014/main" id="{987793F4-CC3D-7FFB-499C-B34F0231C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188" y="1757989"/>
            <a:ext cx="5724239" cy="4031019"/>
          </a:xfrm>
          <a:prstGeom prst="rect">
            <a:avLst/>
          </a:prstGeom>
        </p:spPr>
      </p:pic>
      <p:sp>
        <p:nvSpPr>
          <p:cNvPr id="21505" name="TextBox 3">
            <a:extLst>
              <a:ext uri="{FF2B5EF4-FFF2-40B4-BE49-F238E27FC236}">
                <a16:creationId xmlns:a16="http://schemas.microsoft.com/office/drawing/2014/main" id="{E35BE4E2-3FB7-6449-E3DE-B3599028D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776288"/>
            <a:ext cx="100139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2400"/>
              </a:spcBef>
              <a:buFontTx/>
              <a:buNone/>
            </a:pPr>
            <a:r>
              <a:rPr lang="en-US" altLang="en-US" sz="3200" b="1">
                <a:solidFill>
                  <a:srgbClr val="134869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DF-SA Pledge Badge</a:t>
            </a:r>
            <a:r>
              <a:rPr lang="en-ZA" altLang="en-US" sz="3200" b="1">
                <a:solidFill>
                  <a:srgbClr val="134869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506" name="Picture 4">
            <a:extLst>
              <a:ext uri="{FF2B5EF4-FFF2-40B4-BE49-F238E27FC236}">
                <a16:creationId xmlns:a16="http://schemas.microsoft.com/office/drawing/2014/main" id="{E799CCDD-B37A-AE60-D061-8DC21108D6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75838" y="455613"/>
            <a:ext cx="2012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72FFD4-B7C2-2758-4BB8-9D83F7B2AD78}"/>
              </a:ext>
            </a:extLst>
          </p:cNvPr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1D7F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10" name="Picture 1">
            <a:extLst>
              <a:ext uri="{FF2B5EF4-FFF2-40B4-BE49-F238E27FC236}">
                <a16:creationId xmlns:a16="http://schemas.microsoft.com/office/drawing/2014/main" id="{A1551221-674A-ECE8-9AFF-5C41212F2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838" y="455613"/>
            <a:ext cx="2012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>
            <a:extLst>
              <a:ext uri="{FF2B5EF4-FFF2-40B4-BE49-F238E27FC236}">
                <a16:creationId xmlns:a16="http://schemas.microsoft.com/office/drawing/2014/main" id="{E4442DF4-7F78-F533-B766-959E2A8C02F6}"/>
              </a:ext>
            </a:extLst>
          </p:cNvPr>
          <p:cNvGrpSpPr>
            <a:grpSpLocks/>
          </p:cNvGrpSpPr>
          <p:nvPr/>
        </p:nvGrpSpPr>
        <p:grpSpPr bwMode="auto">
          <a:xfrm>
            <a:off x="10175487" y="4178300"/>
            <a:ext cx="1841501" cy="1752600"/>
            <a:chOff x="8203428" y="3471923"/>
            <a:chExt cx="2330606" cy="221909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EF2FF6C-78D4-13BC-2497-34EED205EC42}"/>
                </a:ext>
              </a:extLst>
            </p:cNvPr>
            <p:cNvSpPr/>
            <p:nvPr/>
          </p:nvSpPr>
          <p:spPr>
            <a:xfrm>
              <a:off x="8203428" y="3471923"/>
              <a:ext cx="2218093" cy="2219092"/>
            </a:xfrm>
            <a:prstGeom prst="ellipse">
              <a:avLst/>
            </a:prstGeom>
            <a:solidFill>
              <a:srgbClr val="C726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TextBox 11">
              <a:extLst>
                <a:ext uri="{FF2B5EF4-FFF2-40B4-BE49-F238E27FC236}">
                  <a16:creationId xmlns:a16="http://schemas.microsoft.com/office/drawing/2014/main" id="{DFC0B304-0D30-C9C1-7E7A-DD27F000B5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3429" y="4258303"/>
              <a:ext cx="2330605" cy="818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ts val="240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bg1"/>
                  </a:solidFill>
                  <a:latin typeface="Century Gothic" panose="020B0502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Click to </a:t>
              </a:r>
              <a:br>
                <a:rPr lang="en-US" altLang="en-US" sz="1800" b="1" dirty="0">
                  <a:solidFill>
                    <a:schemeClr val="bg1"/>
                  </a:solidFill>
                  <a:latin typeface="Century Gothic" panose="020B0502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</a:br>
              <a:r>
                <a:rPr lang="en-US" altLang="en-US" sz="1800" b="1" dirty="0">
                  <a:solidFill>
                    <a:schemeClr val="bg1"/>
                  </a:solidFill>
                  <a:latin typeface="Century Gothic" panose="020B0502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download</a:t>
              </a:r>
              <a:endParaRPr lang="en-ZA" altLang="en-US" sz="1800" b="1" dirty="0">
                <a:solidFill>
                  <a:schemeClr val="bg1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12">
            <a:extLst>
              <a:ext uri="{FF2B5EF4-FFF2-40B4-BE49-F238E27FC236}">
                <a16:creationId xmlns:a16="http://schemas.microsoft.com/office/drawing/2014/main" id="{5BE83CD1-6D52-421E-FBD7-A401368E9164}"/>
              </a:ext>
            </a:extLst>
          </p:cNvPr>
          <p:cNvGrpSpPr>
            <a:grpSpLocks/>
          </p:cNvGrpSpPr>
          <p:nvPr/>
        </p:nvGrpSpPr>
        <p:grpSpPr bwMode="auto">
          <a:xfrm>
            <a:off x="4731528" y="4178300"/>
            <a:ext cx="1841500" cy="1752600"/>
            <a:chOff x="8203428" y="3471923"/>
            <a:chExt cx="2330604" cy="221909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C0382F4-3F17-579E-1A95-29903D6F253B}"/>
                </a:ext>
              </a:extLst>
            </p:cNvPr>
            <p:cNvSpPr/>
            <p:nvPr/>
          </p:nvSpPr>
          <p:spPr>
            <a:xfrm>
              <a:off x="8203428" y="3471923"/>
              <a:ext cx="2218093" cy="2219092"/>
            </a:xfrm>
            <a:prstGeom prst="ellipse">
              <a:avLst/>
            </a:prstGeom>
            <a:solidFill>
              <a:srgbClr val="C726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A7B13B52-3B09-F094-13A6-F37DCC8913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3428" y="4258304"/>
              <a:ext cx="2330604" cy="818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ts val="240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bg1"/>
                  </a:solidFill>
                  <a:latin typeface="Century Gothic" panose="020B0502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Click to </a:t>
              </a:r>
              <a:br>
                <a:rPr lang="en-US" altLang="en-US" sz="1800" b="1" dirty="0">
                  <a:solidFill>
                    <a:schemeClr val="bg1"/>
                  </a:solidFill>
                  <a:latin typeface="Century Gothic" panose="020B0502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</a:br>
              <a:r>
                <a:rPr lang="en-US" altLang="en-US" sz="1800" b="1" dirty="0">
                  <a:solidFill>
                    <a:schemeClr val="bg1"/>
                  </a:solidFill>
                  <a:latin typeface="Century Gothic" panose="020B0502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download</a:t>
              </a:r>
              <a:endParaRPr lang="en-ZA" altLang="en-US" sz="1800" b="1" dirty="0">
                <a:solidFill>
                  <a:schemeClr val="bg1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C22C9596-04A0-4E7F-641D-24D38F924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8878" y="6006495"/>
            <a:ext cx="1274762" cy="25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2400"/>
              </a:spcBef>
              <a:buFontTx/>
              <a:buNone/>
            </a:pPr>
            <a:r>
              <a:rPr lang="en-US" altLang="en-US" sz="1000" b="1" dirty="0">
                <a:solidFill>
                  <a:srgbClr val="134869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PDF FILE AND JPG</a:t>
            </a:r>
            <a:endParaRPr lang="en-ZA" altLang="en-US" sz="1000" b="1" dirty="0">
              <a:solidFill>
                <a:srgbClr val="134869"/>
              </a:solidFill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hlinkClick r:id="rId5"/>
            <a:extLst>
              <a:ext uri="{FF2B5EF4-FFF2-40B4-BE49-F238E27FC236}">
                <a16:creationId xmlns:a16="http://schemas.microsoft.com/office/drawing/2014/main" id="{C1E9598D-7E36-38B2-D0CE-FC8BB9A8B6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068" y="1625600"/>
            <a:ext cx="3208755" cy="45407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>
            <a:extLst>
              <a:ext uri="{FF2B5EF4-FFF2-40B4-BE49-F238E27FC236}">
                <a16:creationId xmlns:a16="http://schemas.microsoft.com/office/drawing/2014/main" id="{A9EFEE4F-2EC7-F08D-6B8E-1673CAA69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776288"/>
            <a:ext cx="100139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2400"/>
              </a:spcBef>
              <a:buFontTx/>
              <a:buNone/>
            </a:pPr>
            <a:r>
              <a:rPr lang="en-US" altLang="en-US" sz="3200" b="1">
                <a:solidFill>
                  <a:srgbClr val="134869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DF-SA Logo Pack</a:t>
            </a:r>
            <a:r>
              <a:rPr lang="en-ZA" altLang="en-US" sz="3200" b="1">
                <a:solidFill>
                  <a:srgbClr val="134869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530" name="Picture 4">
            <a:extLst>
              <a:ext uri="{FF2B5EF4-FFF2-40B4-BE49-F238E27FC236}">
                <a16:creationId xmlns:a16="http://schemas.microsoft.com/office/drawing/2014/main" id="{73D7DF41-C6D4-19C8-2D28-8087B884AE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75838" y="455613"/>
            <a:ext cx="2012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DB4CD1-7D16-E1A3-B649-5521590E6146}"/>
              </a:ext>
            </a:extLst>
          </p:cNvPr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1D7F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466B2C-E117-AD43-048E-6ABA9468BBEE}"/>
              </a:ext>
            </a:extLst>
          </p:cNvPr>
          <p:cNvSpPr/>
          <p:nvPr/>
        </p:nvSpPr>
        <p:spPr>
          <a:xfrm>
            <a:off x="9445625" y="3921125"/>
            <a:ext cx="2219325" cy="2219325"/>
          </a:xfrm>
          <a:prstGeom prst="ellipse">
            <a:avLst/>
          </a:prstGeom>
          <a:solidFill>
            <a:srgbClr val="C7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3" name="TextBox 7">
            <a:extLst>
              <a:ext uri="{FF2B5EF4-FFF2-40B4-BE49-F238E27FC236}">
                <a16:creationId xmlns:a16="http://schemas.microsoft.com/office/drawing/2014/main" id="{27A472BA-782D-866B-E726-41A28DAFF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25" y="4708525"/>
            <a:ext cx="2330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40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to </a:t>
            </a:r>
            <a:br>
              <a:rPr lang="en-US" altLang="en-US" sz="1800" b="1" dirty="0">
                <a:solidFill>
                  <a:schemeClr val="bg1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altLang="en-US" sz="1800" b="1" dirty="0">
                <a:solidFill>
                  <a:schemeClr val="bg1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</a:t>
            </a:r>
            <a:endParaRPr lang="en-ZA" altLang="en-US" sz="1800" b="1" dirty="0">
              <a:solidFill>
                <a:schemeClr val="bg1"/>
              </a:solidFill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2534" name="Picture 8">
            <a:hlinkClick r:id="rId2"/>
            <a:extLst>
              <a:ext uri="{FF2B5EF4-FFF2-40B4-BE49-F238E27FC236}">
                <a16:creationId xmlns:a16="http://schemas.microsoft.com/office/drawing/2014/main" id="{7E128EE3-241E-DB82-D6F9-154EB2571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2587625"/>
            <a:ext cx="22479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">
            <a:extLst>
              <a:ext uri="{FF2B5EF4-FFF2-40B4-BE49-F238E27FC236}">
                <a16:creationId xmlns:a16="http://schemas.microsoft.com/office/drawing/2014/main" id="{9802438E-D606-0749-8295-E3DC047BC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838" y="455613"/>
            <a:ext cx="2012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2">
            <a:hlinkClick r:id="rId2"/>
            <a:extLst>
              <a:ext uri="{FF2B5EF4-FFF2-40B4-BE49-F238E27FC236}">
                <a16:creationId xmlns:a16="http://schemas.microsoft.com/office/drawing/2014/main" id="{F6B76996-241A-370F-FC4F-0D7A0F327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2954338"/>
            <a:ext cx="43751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3">
            <a:extLst>
              <a:ext uri="{FF2B5EF4-FFF2-40B4-BE49-F238E27FC236}">
                <a16:creationId xmlns:a16="http://schemas.microsoft.com/office/drawing/2014/main" id="{2DB78B1F-77BD-31B4-BE55-9E2D8B9C1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732746"/>
            <a:ext cx="100139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2400"/>
              </a:spcBef>
              <a:buFontTx/>
              <a:buNone/>
            </a:pPr>
            <a:r>
              <a:rPr lang="en-US" altLang="en-US" sz="3200" b="1" dirty="0">
                <a:solidFill>
                  <a:srgbClr val="134869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Pledge to Amplify Integrity</a:t>
            </a:r>
            <a:r>
              <a:rPr lang="en-ZA" altLang="en-US" sz="3200" b="1" dirty="0">
                <a:solidFill>
                  <a:srgbClr val="134869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554" name="Picture 4">
            <a:extLst>
              <a:ext uri="{FF2B5EF4-FFF2-40B4-BE49-F238E27FC236}">
                <a16:creationId xmlns:a16="http://schemas.microsoft.com/office/drawing/2014/main" id="{F550DDBD-EEA3-3CD6-EE16-AABDBB003A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75838" y="455613"/>
            <a:ext cx="2012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D842CD-D55A-DB8F-25E7-88C72BFA3926}"/>
              </a:ext>
            </a:extLst>
          </p:cNvPr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1D7F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C49578-B2CD-913F-636A-7E54FC90388D}"/>
              </a:ext>
            </a:extLst>
          </p:cNvPr>
          <p:cNvSpPr txBox="1"/>
          <p:nvPr/>
        </p:nvSpPr>
        <p:spPr>
          <a:xfrm>
            <a:off x="925513" y="1418546"/>
            <a:ext cx="10013950" cy="63093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We call on all responsible alcohol industry stakeholders to stand together against illicit trade.</a:t>
            </a:r>
            <a:b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en-US" sz="1400" b="1" dirty="0">
                <a:solidFill>
                  <a:srgbClr val="134869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134869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Pledge Statement:</a:t>
            </a:r>
            <a:br>
              <a:rPr lang="en-US" sz="1400" b="1" dirty="0">
                <a:solidFill>
                  <a:srgbClr val="134869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"We stand for a fair, safe, and responsible alcohol industry.</a:t>
            </a:r>
            <a:b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We support research-driven action, public-private solutions, and a unified voice to combat illicit alcohol.</a:t>
            </a:r>
            <a:b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We pledge to amplify this message — for industry sustainability and public safety."</a:t>
            </a:r>
            <a:endParaRPr lang="en-ZA" sz="1400" dirty="0"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134869"/>
                </a:solidFill>
                <a:latin typeface="Century Gothic" panose="020B0502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How to Display Your Commitment</a:t>
            </a:r>
            <a:endParaRPr lang="en-ZA" sz="1400" b="1" dirty="0">
              <a:solidFill>
                <a:srgbClr val="134869"/>
              </a:solidFill>
              <a:latin typeface="Century Gothic" panose="020B0502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Use the Pledge Badge on your LinkedIn profile or company website</a:t>
            </a:r>
            <a:b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 Add it to your email signature or press releases</a:t>
            </a:r>
            <a:b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 Share your support using the suggested caption:</a:t>
            </a:r>
            <a:b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en-US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i="1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"Proud to support the DF-SA pledge for a fair and compliant alcohol industry.</a:t>
            </a:r>
            <a:br>
              <a:rPr lang="en-US" sz="1400" i="1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i="1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Let’s act on the insights from Understanding the Illicit Alcohol Market in South Africa, the 2025 study by DF-SA and Euromonitor International.”</a:t>
            </a:r>
          </a:p>
          <a:p>
            <a:pPr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b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#IllicitAlcoholStudy2025 #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StandAgainstIllicit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#DFSA #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ResponsibleTrade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#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UnitedForGood</a:t>
            </a:r>
            <a:endParaRPr lang="en-ZA" sz="1400" dirty="0">
              <a:solidFill>
                <a:schemeClr val="bg1"/>
              </a:solidFill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19088" indent="-309563" eaLnBrk="1" fontAlgn="auto" hangingPunct="1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defRPr/>
            </a:pPr>
            <a:endParaRPr lang="en-ZA" sz="1400" dirty="0"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3557" name="Picture 2">
            <a:extLst>
              <a:ext uri="{FF2B5EF4-FFF2-40B4-BE49-F238E27FC236}">
                <a16:creationId xmlns:a16="http://schemas.microsoft.com/office/drawing/2014/main" id="{CB6FDC3E-2E34-11E9-71B6-4CC5401E6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838" y="455613"/>
            <a:ext cx="2012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645</Words>
  <Application>Microsoft Macintosh PowerPoint</Application>
  <PresentationFormat>Widescreen</PresentationFormat>
  <Paragraphs>35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Bernadine Billings</dc:creator>
  <cp:lastModifiedBy>Bernadine Billings</cp:lastModifiedBy>
  <cp:revision>50</cp:revision>
  <dcterms:created xsi:type="dcterms:W3CDTF">2025-06-28T06:32:50Z</dcterms:created>
  <dcterms:modified xsi:type="dcterms:W3CDTF">2025-06-30T09:29:10Z</dcterms:modified>
</cp:coreProperties>
</file>